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62" r:id="rId2"/>
    <p:sldId id="377" r:id="rId3"/>
    <p:sldId id="259" r:id="rId4"/>
    <p:sldId id="378" r:id="rId5"/>
    <p:sldId id="379" r:id="rId6"/>
    <p:sldId id="380" r:id="rId7"/>
    <p:sldId id="381" r:id="rId8"/>
    <p:sldId id="367" r:id="rId9"/>
    <p:sldId id="382" r:id="rId10"/>
    <p:sldId id="372" r:id="rId11"/>
    <p:sldId id="373" r:id="rId12"/>
    <p:sldId id="384" r:id="rId13"/>
    <p:sldId id="371" r:id="rId14"/>
    <p:sldId id="358" r:id="rId15"/>
    <p:sldId id="363" r:id="rId16"/>
    <p:sldId id="368" r:id="rId17"/>
    <p:sldId id="357" r:id="rId18"/>
    <p:sldId id="267" r:id="rId19"/>
    <p:sldId id="365" r:id="rId20"/>
    <p:sldId id="360" r:id="rId21"/>
    <p:sldId id="359" r:id="rId22"/>
    <p:sldId id="362" r:id="rId23"/>
    <p:sldId id="375" r:id="rId24"/>
    <p:sldId id="369" r:id="rId25"/>
    <p:sldId id="292" r:id="rId26"/>
    <p:sldId id="26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C0C"/>
    <a:srgbClr val="FEBC8A"/>
    <a:srgbClr val="FDA3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6" autoAdjust="0"/>
    <p:restoredTop sz="84988" autoAdjust="0"/>
  </p:normalViewPr>
  <p:slideViewPr>
    <p:cSldViewPr snapToGrid="0">
      <p:cViewPr>
        <p:scale>
          <a:sx n="70" d="100"/>
          <a:sy n="70" d="100"/>
        </p:scale>
        <p:origin x="1046" y="5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938685-ACD1-4485-B22E-F326154439B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0215F8B-B71B-40FB-99F9-0D567ED89A9A}">
      <dgm:prSet phldrT="[Text]" custT="1"/>
      <dgm:spPr/>
      <dgm:t>
        <a:bodyPr/>
        <a:lstStyle/>
        <a:p>
          <a:r>
            <a:rPr lang="en-US" sz="2000" dirty="0"/>
            <a:t>Any sales tax that is billed must be entered in a separate tax field: it is a required field</a:t>
          </a:r>
        </a:p>
      </dgm:t>
    </dgm:pt>
    <dgm:pt modelId="{7B19DBDC-F5E6-4D2A-AEC0-72F5787CD9EF}" type="parTrans" cxnId="{1CF1FB0A-F35F-4C34-A470-AEDE7E4CE6B2}">
      <dgm:prSet/>
      <dgm:spPr/>
      <dgm:t>
        <a:bodyPr/>
        <a:lstStyle/>
        <a:p>
          <a:endParaRPr lang="en-US"/>
        </a:p>
      </dgm:t>
    </dgm:pt>
    <dgm:pt modelId="{D450093E-5E86-40FD-A6B3-6940991AFED9}" type="sibTrans" cxnId="{1CF1FB0A-F35F-4C34-A470-AEDE7E4CE6B2}">
      <dgm:prSet/>
      <dgm:spPr/>
      <dgm:t>
        <a:bodyPr/>
        <a:lstStyle/>
        <a:p>
          <a:endParaRPr lang="en-US"/>
        </a:p>
      </dgm:t>
    </dgm:pt>
    <dgm:pt modelId="{E283FF38-11B3-4006-988E-FCEE111BFB6D}">
      <dgm:prSet phldrT="[Text]" custT="1"/>
      <dgm:spPr/>
      <dgm:t>
        <a:bodyPr/>
        <a:lstStyle/>
        <a:p>
          <a:pPr rtl="0"/>
          <a:r>
            <a:rPr lang="en-US" sz="2000" b="0" dirty="0"/>
            <a:t>If the sales tax box is not filled in, and both the PTA and transaction are taxable, tax will be accrued</a:t>
          </a:r>
          <a:endParaRPr lang="en-US" sz="2000" dirty="0"/>
        </a:p>
      </dgm:t>
    </dgm:pt>
    <dgm:pt modelId="{14864975-CA69-4682-B0D7-842A949B0B92}" type="parTrans" cxnId="{F44A9260-1AE9-4F05-AAB7-521D67526E42}">
      <dgm:prSet/>
      <dgm:spPr/>
      <dgm:t>
        <a:bodyPr/>
        <a:lstStyle/>
        <a:p>
          <a:endParaRPr lang="en-US"/>
        </a:p>
      </dgm:t>
    </dgm:pt>
    <dgm:pt modelId="{07DC706B-127D-4B51-A202-7A4C23E3B1E8}" type="sibTrans" cxnId="{F44A9260-1AE9-4F05-AAB7-521D67526E42}">
      <dgm:prSet/>
      <dgm:spPr/>
      <dgm:t>
        <a:bodyPr/>
        <a:lstStyle/>
        <a:p>
          <a:endParaRPr lang="en-US"/>
        </a:p>
      </dgm:t>
    </dgm:pt>
    <dgm:pt modelId="{023FA093-FF55-4B68-A6D4-74147EFF3741}">
      <dgm:prSet phldrT="[Text]" custT="1"/>
      <dgm:spPr/>
      <dgm:t>
        <a:bodyPr/>
        <a:lstStyle/>
        <a:p>
          <a:pPr rtl="0"/>
          <a:r>
            <a:rPr lang="en-US" sz="2000" b="0" dirty="0"/>
            <a:t>If a tax exemption certificate is required, obtain from the P-Card Administrator. </a:t>
          </a:r>
          <a:endParaRPr lang="en-US" sz="2000" dirty="0"/>
        </a:p>
      </dgm:t>
    </dgm:pt>
    <dgm:pt modelId="{242D7E60-F6CD-475C-B59B-D860CD982693}" type="parTrans" cxnId="{22EFA3A3-2BB6-4F40-AF6C-000E8967A602}">
      <dgm:prSet/>
      <dgm:spPr/>
      <dgm:t>
        <a:bodyPr/>
        <a:lstStyle/>
        <a:p>
          <a:endParaRPr lang="en-US"/>
        </a:p>
      </dgm:t>
    </dgm:pt>
    <dgm:pt modelId="{019BEDF9-CF21-4B24-AF48-8D137755728E}" type="sibTrans" cxnId="{22EFA3A3-2BB6-4F40-AF6C-000E8967A602}">
      <dgm:prSet/>
      <dgm:spPr/>
      <dgm:t>
        <a:bodyPr/>
        <a:lstStyle/>
        <a:p>
          <a:endParaRPr lang="en-US"/>
        </a:p>
      </dgm:t>
    </dgm:pt>
    <dgm:pt modelId="{D8AF6613-73B0-43FE-86D7-83449A55970B}" type="pres">
      <dgm:prSet presAssocID="{99938685-ACD1-4485-B22E-F326154439B7}" presName="linear" presStyleCnt="0">
        <dgm:presLayoutVars>
          <dgm:dir/>
          <dgm:animLvl val="lvl"/>
          <dgm:resizeHandles val="exact"/>
        </dgm:presLayoutVars>
      </dgm:prSet>
      <dgm:spPr/>
    </dgm:pt>
    <dgm:pt modelId="{F5820947-27E4-456B-819D-54B9E6F2D9F5}" type="pres">
      <dgm:prSet presAssocID="{40215F8B-B71B-40FB-99F9-0D567ED89A9A}" presName="parentLin" presStyleCnt="0"/>
      <dgm:spPr/>
    </dgm:pt>
    <dgm:pt modelId="{3F61C8E6-5EF3-4A1C-AE90-0776673922EE}" type="pres">
      <dgm:prSet presAssocID="{40215F8B-B71B-40FB-99F9-0D567ED89A9A}" presName="parentLeftMargin" presStyleLbl="node1" presStyleIdx="0" presStyleCnt="3"/>
      <dgm:spPr/>
    </dgm:pt>
    <dgm:pt modelId="{CAC88DEA-7250-4119-87F7-624CAE8167C2}" type="pres">
      <dgm:prSet presAssocID="{40215F8B-B71B-40FB-99F9-0D567ED89A9A}" presName="parentText" presStyleLbl="node1" presStyleIdx="0" presStyleCnt="3" custScaleX="117358" custScaleY="220532" custLinFactX="-443" custLinFactNeighborX="-100000" custLinFactNeighborY="3762">
        <dgm:presLayoutVars>
          <dgm:chMax val="0"/>
          <dgm:bulletEnabled val="1"/>
        </dgm:presLayoutVars>
      </dgm:prSet>
      <dgm:spPr/>
    </dgm:pt>
    <dgm:pt modelId="{972690E9-F25F-4FE6-8FBB-3D7E6D33EF50}" type="pres">
      <dgm:prSet presAssocID="{40215F8B-B71B-40FB-99F9-0D567ED89A9A}" presName="negativeSpace" presStyleCnt="0"/>
      <dgm:spPr/>
    </dgm:pt>
    <dgm:pt modelId="{46CFBEE7-D388-4B7C-A61C-3F06CF884AB0}" type="pres">
      <dgm:prSet presAssocID="{40215F8B-B71B-40FB-99F9-0D567ED89A9A}" presName="childText" presStyleLbl="conFgAcc1" presStyleIdx="0" presStyleCnt="3" custScaleY="173145" custLinFactY="-44762" custLinFactNeighborX="183" custLinFactNeighborY="-100000">
        <dgm:presLayoutVars>
          <dgm:bulletEnabled val="1"/>
        </dgm:presLayoutVars>
      </dgm:prSet>
      <dgm:spPr/>
    </dgm:pt>
    <dgm:pt modelId="{DD8895B9-10A6-4314-9AE9-8769A4F4088F}" type="pres">
      <dgm:prSet presAssocID="{D450093E-5E86-40FD-A6B3-6940991AFED9}" presName="spaceBetweenRectangles" presStyleCnt="0"/>
      <dgm:spPr/>
    </dgm:pt>
    <dgm:pt modelId="{ADCCC508-733E-4E7C-B815-71E43DD2CC4A}" type="pres">
      <dgm:prSet presAssocID="{E283FF38-11B3-4006-988E-FCEE111BFB6D}" presName="parentLin" presStyleCnt="0"/>
      <dgm:spPr/>
    </dgm:pt>
    <dgm:pt modelId="{BC1A4678-B8E0-4D98-B936-15C0A018CC2D}" type="pres">
      <dgm:prSet presAssocID="{E283FF38-11B3-4006-988E-FCEE111BFB6D}" presName="parentLeftMargin" presStyleLbl="node1" presStyleIdx="0" presStyleCnt="3"/>
      <dgm:spPr/>
    </dgm:pt>
    <dgm:pt modelId="{98361442-B9C4-4D4F-8671-261F1921E880}" type="pres">
      <dgm:prSet presAssocID="{E283FF38-11B3-4006-988E-FCEE111BFB6D}" presName="parentText" presStyleLbl="node1" presStyleIdx="1" presStyleCnt="3" custScaleX="116777" custScaleY="219255" custLinFactX="-439" custLinFactNeighborX="-100000" custLinFactNeighborY="-56373">
        <dgm:presLayoutVars>
          <dgm:chMax val="0"/>
          <dgm:bulletEnabled val="1"/>
        </dgm:presLayoutVars>
      </dgm:prSet>
      <dgm:spPr/>
    </dgm:pt>
    <dgm:pt modelId="{BED4B522-3037-4737-BC9C-BA4C841F91EE}" type="pres">
      <dgm:prSet presAssocID="{E283FF38-11B3-4006-988E-FCEE111BFB6D}" presName="negativeSpace" presStyleCnt="0"/>
      <dgm:spPr/>
    </dgm:pt>
    <dgm:pt modelId="{D31628B7-7B8F-46CB-B130-90DEC69873A6}" type="pres">
      <dgm:prSet presAssocID="{E283FF38-11B3-4006-988E-FCEE111BFB6D}" presName="childText" presStyleLbl="conFgAcc1" presStyleIdx="1" presStyleCnt="3" custScaleY="187839" custLinFactY="-113916" custLinFactNeighborY="-200000">
        <dgm:presLayoutVars>
          <dgm:bulletEnabled val="1"/>
        </dgm:presLayoutVars>
      </dgm:prSet>
      <dgm:spPr/>
    </dgm:pt>
    <dgm:pt modelId="{39BF3879-4D68-48BD-A8F1-288A0F34F0BA}" type="pres">
      <dgm:prSet presAssocID="{07DC706B-127D-4B51-A202-7A4C23E3B1E8}" presName="spaceBetweenRectangles" presStyleCnt="0"/>
      <dgm:spPr/>
    </dgm:pt>
    <dgm:pt modelId="{5E438960-734F-41B3-B189-6B797099ADEF}" type="pres">
      <dgm:prSet presAssocID="{023FA093-FF55-4B68-A6D4-74147EFF3741}" presName="parentLin" presStyleCnt="0"/>
      <dgm:spPr/>
    </dgm:pt>
    <dgm:pt modelId="{D1D78B4E-51D3-43FA-9594-F17A27FDB211}" type="pres">
      <dgm:prSet presAssocID="{023FA093-FF55-4B68-A6D4-74147EFF3741}" presName="parentLeftMargin" presStyleLbl="node1" presStyleIdx="1" presStyleCnt="3"/>
      <dgm:spPr/>
    </dgm:pt>
    <dgm:pt modelId="{5654A1AD-63ED-44B1-85CA-9CCD933F5D57}" type="pres">
      <dgm:prSet presAssocID="{023FA093-FF55-4B68-A6D4-74147EFF3741}" presName="parentText" presStyleLbl="node1" presStyleIdx="2" presStyleCnt="3" custScaleX="116973" custScaleY="217668" custLinFactX="-784" custLinFactY="-30699" custLinFactNeighborX="-100000" custLinFactNeighborY="-100000">
        <dgm:presLayoutVars>
          <dgm:chMax val="0"/>
          <dgm:bulletEnabled val="1"/>
        </dgm:presLayoutVars>
      </dgm:prSet>
      <dgm:spPr/>
    </dgm:pt>
    <dgm:pt modelId="{9B77CF30-9679-46FE-B804-3F76550C7D19}" type="pres">
      <dgm:prSet presAssocID="{023FA093-FF55-4B68-A6D4-74147EFF3741}" presName="negativeSpace" presStyleCnt="0"/>
      <dgm:spPr/>
    </dgm:pt>
    <dgm:pt modelId="{78B43C90-899B-477C-A3C6-E589045D29DD}" type="pres">
      <dgm:prSet presAssocID="{023FA093-FF55-4B68-A6D4-74147EFF3741}" presName="childText" presStyleLbl="conFgAcc1" presStyleIdx="2" presStyleCnt="3" custScaleY="190441" custLinFactY="-116047" custLinFactNeighborY="-200000">
        <dgm:presLayoutVars>
          <dgm:bulletEnabled val="1"/>
        </dgm:presLayoutVars>
      </dgm:prSet>
      <dgm:spPr/>
    </dgm:pt>
  </dgm:ptLst>
  <dgm:cxnLst>
    <dgm:cxn modelId="{4CF5F402-F113-432C-82FC-D55825CE8DF6}" type="presOf" srcId="{E283FF38-11B3-4006-988E-FCEE111BFB6D}" destId="{BC1A4678-B8E0-4D98-B936-15C0A018CC2D}" srcOrd="0" destOrd="0" presId="urn:microsoft.com/office/officeart/2005/8/layout/list1"/>
    <dgm:cxn modelId="{1CF1FB0A-F35F-4C34-A470-AEDE7E4CE6B2}" srcId="{99938685-ACD1-4485-B22E-F326154439B7}" destId="{40215F8B-B71B-40FB-99F9-0D567ED89A9A}" srcOrd="0" destOrd="0" parTransId="{7B19DBDC-F5E6-4D2A-AEC0-72F5787CD9EF}" sibTransId="{D450093E-5E86-40FD-A6B3-6940991AFED9}"/>
    <dgm:cxn modelId="{2827BB1F-8F87-4AAC-A37A-A16473227474}" type="presOf" srcId="{40215F8B-B71B-40FB-99F9-0D567ED89A9A}" destId="{CAC88DEA-7250-4119-87F7-624CAE8167C2}" srcOrd="1" destOrd="0" presId="urn:microsoft.com/office/officeart/2005/8/layout/list1"/>
    <dgm:cxn modelId="{E5AEA129-8E1F-4730-B4AD-3AB39CEE9150}" type="presOf" srcId="{023FA093-FF55-4B68-A6D4-74147EFF3741}" destId="{5654A1AD-63ED-44B1-85CA-9CCD933F5D57}" srcOrd="1" destOrd="0" presId="urn:microsoft.com/office/officeart/2005/8/layout/list1"/>
    <dgm:cxn modelId="{9C0DC33C-1CE2-4834-AC5A-7EEA316A8C2A}" type="presOf" srcId="{40215F8B-B71B-40FB-99F9-0D567ED89A9A}" destId="{3F61C8E6-5EF3-4A1C-AE90-0776673922EE}" srcOrd="0" destOrd="0" presId="urn:microsoft.com/office/officeart/2005/8/layout/list1"/>
    <dgm:cxn modelId="{F44A9260-1AE9-4F05-AAB7-521D67526E42}" srcId="{99938685-ACD1-4485-B22E-F326154439B7}" destId="{E283FF38-11B3-4006-988E-FCEE111BFB6D}" srcOrd="1" destOrd="0" parTransId="{14864975-CA69-4682-B0D7-842A949B0B92}" sibTransId="{07DC706B-127D-4B51-A202-7A4C23E3B1E8}"/>
    <dgm:cxn modelId="{8D6CAC53-6957-4474-AD93-2E3BBD819B1F}" type="presOf" srcId="{023FA093-FF55-4B68-A6D4-74147EFF3741}" destId="{D1D78B4E-51D3-43FA-9594-F17A27FDB211}" srcOrd="0" destOrd="0" presId="urn:microsoft.com/office/officeart/2005/8/layout/list1"/>
    <dgm:cxn modelId="{22EFA3A3-2BB6-4F40-AF6C-000E8967A602}" srcId="{99938685-ACD1-4485-B22E-F326154439B7}" destId="{023FA093-FF55-4B68-A6D4-74147EFF3741}" srcOrd="2" destOrd="0" parTransId="{242D7E60-F6CD-475C-B59B-D860CD982693}" sibTransId="{019BEDF9-CF21-4B24-AF48-8D137755728E}"/>
    <dgm:cxn modelId="{409B6EC5-3B6D-40A6-9CED-1CF0F985FACE}" type="presOf" srcId="{99938685-ACD1-4485-B22E-F326154439B7}" destId="{D8AF6613-73B0-43FE-86D7-83449A55970B}" srcOrd="0" destOrd="0" presId="urn:microsoft.com/office/officeart/2005/8/layout/list1"/>
    <dgm:cxn modelId="{C8A1FADE-E872-4C3B-A2A2-77B969E5AAE4}" type="presOf" srcId="{E283FF38-11B3-4006-988E-FCEE111BFB6D}" destId="{98361442-B9C4-4D4F-8671-261F1921E880}" srcOrd="1" destOrd="0" presId="urn:microsoft.com/office/officeart/2005/8/layout/list1"/>
    <dgm:cxn modelId="{F91AE766-5C3F-4F21-8BD6-E080C9ECA82E}" type="presParOf" srcId="{D8AF6613-73B0-43FE-86D7-83449A55970B}" destId="{F5820947-27E4-456B-819D-54B9E6F2D9F5}" srcOrd="0" destOrd="0" presId="urn:microsoft.com/office/officeart/2005/8/layout/list1"/>
    <dgm:cxn modelId="{52852DFB-AFD1-43B6-9641-70C523F0411F}" type="presParOf" srcId="{F5820947-27E4-456B-819D-54B9E6F2D9F5}" destId="{3F61C8E6-5EF3-4A1C-AE90-0776673922EE}" srcOrd="0" destOrd="0" presId="urn:microsoft.com/office/officeart/2005/8/layout/list1"/>
    <dgm:cxn modelId="{B4AD162D-100D-4A8D-8BCE-DE9533AF603B}" type="presParOf" srcId="{F5820947-27E4-456B-819D-54B9E6F2D9F5}" destId="{CAC88DEA-7250-4119-87F7-624CAE8167C2}" srcOrd="1" destOrd="0" presId="urn:microsoft.com/office/officeart/2005/8/layout/list1"/>
    <dgm:cxn modelId="{2A1DECF7-3D8F-4D7E-B081-32EFADD20883}" type="presParOf" srcId="{D8AF6613-73B0-43FE-86D7-83449A55970B}" destId="{972690E9-F25F-4FE6-8FBB-3D7E6D33EF50}" srcOrd="1" destOrd="0" presId="urn:microsoft.com/office/officeart/2005/8/layout/list1"/>
    <dgm:cxn modelId="{D62D4CD2-2459-438A-B4AB-F8A2A41EE020}" type="presParOf" srcId="{D8AF6613-73B0-43FE-86D7-83449A55970B}" destId="{46CFBEE7-D388-4B7C-A61C-3F06CF884AB0}" srcOrd="2" destOrd="0" presId="urn:microsoft.com/office/officeart/2005/8/layout/list1"/>
    <dgm:cxn modelId="{44D3E81A-777F-4089-A00B-A7C1B36D3F35}" type="presParOf" srcId="{D8AF6613-73B0-43FE-86D7-83449A55970B}" destId="{DD8895B9-10A6-4314-9AE9-8769A4F4088F}" srcOrd="3" destOrd="0" presId="urn:microsoft.com/office/officeart/2005/8/layout/list1"/>
    <dgm:cxn modelId="{097B1E0A-789E-4C1A-9DDE-7B2E09F1559F}" type="presParOf" srcId="{D8AF6613-73B0-43FE-86D7-83449A55970B}" destId="{ADCCC508-733E-4E7C-B815-71E43DD2CC4A}" srcOrd="4" destOrd="0" presId="urn:microsoft.com/office/officeart/2005/8/layout/list1"/>
    <dgm:cxn modelId="{36B4CD4C-9EC6-4F83-9DD4-F16DB16AF4B0}" type="presParOf" srcId="{ADCCC508-733E-4E7C-B815-71E43DD2CC4A}" destId="{BC1A4678-B8E0-4D98-B936-15C0A018CC2D}" srcOrd="0" destOrd="0" presId="urn:microsoft.com/office/officeart/2005/8/layout/list1"/>
    <dgm:cxn modelId="{39F6F527-ECD3-41B1-9FCE-D97231EA20D8}" type="presParOf" srcId="{ADCCC508-733E-4E7C-B815-71E43DD2CC4A}" destId="{98361442-B9C4-4D4F-8671-261F1921E880}" srcOrd="1" destOrd="0" presId="urn:microsoft.com/office/officeart/2005/8/layout/list1"/>
    <dgm:cxn modelId="{74B72BD4-158F-43E9-B510-C9A7FC600E69}" type="presParOf" srcId="{D8AF6613-73B0-43FE-86D7-83449A55970B}" destId="{BED4B522-3037-4737-BC9C-BA4C841F91EE}" srcOrd="5" destOrd="0" presId="urn:microsoft.com/office/officeart/2005/8/layout/list1"/>
    <dgm:cxn modelId="{337FEFE4-699C-49F8-A4D6-68B44CB5B215}" type="presParOf" srcId="{D8AF6613-73B0-43FE-86D7-83449A55970B}" destId="{D31628B7-7B8F-46CB-B130-90DEC69873A6}" srcOrd="6" destOrd="0" presId="urn:microsoft.com/office/officeart/2005/8/layout/list1"/>
    <dgm:cxn modelId="{3B6912BB-9C34-4FC9-8EDA-DD367931A774}" type="presParOf" srcId="{D8AF6613-73B0-43FE-86D7-83449A55970B}" destId="{39BF3879-4D68-48BD-A8F1-288A0F34F0BA}" srcOrd="7" destOrd="0" presId="urn:microsoft.com/office/officeart/2005/8/layout/list1"/>
    <dgm:cxn modelId="{39F9EE69-75DF-4E86-A161-15AF13DBAAF0}" type="presParOf" srcId="{D8AF6613-73B0-43FE-86D7-83449A55970B}" destId="{5E438960-734F-41B3-B189-6B797099ADEF}" srcOrd="8" destOrd="0" presId="urn:microsoft.com/office/officeart/2005/8/layout/list1"/>
    <dgm:cxn modelId="{92C929F4-D890-4735-A121-17A8E7254F7A}" type="presParOf" srcId="{5E438960-734F-41B3-B189-6B797099ADEF}" destId="{D1D78B4E-51D3-43FA-9594-F17A27FDB211}" srcOrd="0" destOrd="0" presId="urn:microsoft.com/office/officeart/2005/8/layout/list1"/>
    <dgm:cxn modelId="{83F70872-615A-4083-B85B-7A0CA178CA51}" type="presParOf" srcId="{5E438960-734F-41B3-B189-6B797099ADEF}" destId="{5654A1AD-63ED-44B1-85CA-9CCD933F5D57}" srcOrd="1" destOrd="0" presId="urn:microsoft.com/office/officeart/2005/8/layout/list1"/>
    <dgm:cxn modelId="{9363F6B8-438B-4594-AB7E-F07B06D1537A}" type="presParOf" srcId="{D8AF6613-73B0-43FE-86D7-83449A55970B}" destId="{9B77CF30-9679-46FE-B804-3F76550C7D19}" srcOrd="9" destOrd="0" presId="urn:microsoft.com/office/officeart/2005/8/layout/list1"/>
    <dgm:cxn modelId="{2F6E5121-F67F-4577-A37F-92A76B2AD2B1}" type="presParOf" srcId="{D8AF6613-73B0-43FE-86D7-83449A55970B}" destId="{78B43C90-899B-477C-A3C6-E589045D29DD}"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FBEE7-D388-4B7C-A61C-3F06CF884AB0}">
      <dsp:nvSpPr>
        <dsp:cNvPr id="0" name=""/>
        <dsp:cNvSpPr/>
      </dsp:nvSpPr>
      <dsp:spPr>
        <a:xfrm>
          <a:off x="0" y="546865"/>
          <a:ext cx="7762587" cy="61085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C88DEA-7250-4119-87F7-624CAE8167C2}">
      <dsp:nvSpPr>
        <dsp:cNvPr id="0" name=""/>
        <dsp:cNvSpPr/>
      </dsp:nvSpPr>
      <dsp:spPr>
        <a:xfrm>
          <a:off x="0" y="91158"/>
          <a:ext cx="6377011" cy="9114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385" tIns="0" rIns="205385" bIns="0" numCol="1" spcCol="1270" anchor="ctr" anchorCtr="0">
          <a:noAutofit/>
        </a:bodyPr>
        <a:lstStyle/>
        <a:p>
          <a:pPr marL="0" lvl="0" indent="0" algn="l" defTabSz="889000">
            <a:lnSpc>
              <a:spcPct val="90000"/>
            </a:lnSpc>
            <a:spcBef>
              <a:spcPct val="0"/>
            </a:spcBef>
            <a:spcAft>
              <a:spcPct val="35000"/>
            </a:spcAft>
            <a:buNone/>
          </a:pPr>
          <a:r>
            <a:rPr lang="en-US" sz="2000" kern="1200" dirty="0"/>
            <a:t>Any sales tax that is billed must be entered in a separate tax field: it is a required field</a:t>
          </a:r>
        </a:p>
      </dsp:txBody>
      <dsp:txXfrm>
        <a:off x="44492" y="135650"/>
        <a:ext cx="6288027" cy="822430"/>
      </dsp:txXfrm>
    </dsp:sp>
    <dsp:sp modelId="{D31628B7-7B8F-46CB-B130-90DEC69873A6}">
      <dsp:nvSpPr>
        <dsp:cNvPr id="0" name=""/>
        <dsp:cNvSpPr/>
      </dsp:nvSpPr>
      <dsp:spPr>
        <a:xfrm>
          <a:off x="0" y="1613242"/>
          <a:ext cx="7762587" cy="66269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361442-B9C4-4D4F-8671-261F1921E880}">
      <dsp:nvSpPr>
        <dsp:cNvPr id="0" name=""/>
        <dsp:cNvSpPr/>
      </dsp:nvSpPr>
      <dsp:spPr>
        <a:xfrm>
          <a:off x="0" y="1233863"/>
          <a:ext cx="6345441" cy="9061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385" tIns="0" rIns="205385" bIns="0" numCol="1" spcCol="1270" anchor="ctr" anchorCtr="0">
          <a:noAutofit/>
        </a:bodyPr>
        <a:lstStyle/>
        <a:p>
          <a:pPr marL="0" lvl="0" indent="0" algn="l" defTabSz="889000" rtl="0">
            <a:lnSpc>
              <a:spcPct val="90000"/>
            </a:lnSpc>
            <a:spcBef>
              <a:spcPct val="0"/>
            </a:spcBef>
            <a:spcAft>
              <a:spcPct val="35000"/>
            </a:spcAft>
            <a:buNone/>
          </a:pPr>
          <a:r>
            <a:rPr lang="en-US" sz="2000" b="0" kern="1200" dirty="0"/>
            <a:t>If the sales tax box is not filled in, and both the PTA and transaction are taxable, tax will be accrued</a:t>
          </a:r>
          <a:endParaRPr lang="en-US" sz="2000" kern="1200" dirty="0"/>
        </a:p>
      </dsp:txBody>
      <dsp:txXfrm>
        <a:off x="44234" y="1278097"/>
        <a:ext cx="6256973" cy="817669"/>
      </dsp:txXfrm>
    </dsp:sp>
    <dsp:sp modelId="{78B43C90-899B-477C-A3C6-E589045D29DD}">
      <dsp:nvSpPr>
        <dsp:cNvPr id="0" name=""/>
        <dsp:cNvSpPr/>
      </dsp:nvSpPr>
      <dsp:spPr>
        <a:xfrm>
          <a:off x="0" y="2774879"/>
          <a:ext cx="7762587" cy="6718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54A1AD-63ED-44B1-85CA-9CCD933F5D57}">
      <dsp:nvSpPr>
        <dsp:cNvPr id="0" name=""/>
        <dsp:cNvSpPr/>
      </dsp:nvSpPr>
      <dsp:spPr>
        <a:xfrm>
          <a:off x="0" y="2364481"/>
          <a:ext cx="6356091" cy="8995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385" tIns="0" rIns="205385" bIns="0" numCol="1" spcCol="1270" anchor="ctr" anchorCtr="0">
          <a:noAutofit/>
        </a:bodyPr>
        <a:lstStyle/>
        <a:p>
          <a:pPr marL="0" lvl="0" indent="0" algn="l" defTabSz="889000" rtl="0">
            <a:lnSpc>
              <a:spcPct val="90000"/>
            </a:lnSpc>
            <a:spcBef>
              <a:spcPct val="0"/>
            </a:spcBef>
            <a:spcAft>
              <a:spcPct val="35000"/>
            </a:spcAft>
            <a:buNone/>
          </a:pPr>
          <a:r>
            <a:rPr lang="en-US" sz="2000" b="0" kern="1200" dirty="0"/>
            <a:t>If a tax exemption certificate is required, obtain from the P-Card Administrator. </a:t>
          </a:r>
          <a:endParaRPr lang="en-US" sz="2000" kern="1200" dirty="0"/>
        </a:p>
      </dsp:txBody>
      <dsp:txXfrm>
        <a:off x="43914" y="2408395"/>
        <a:ext cx="6268263" cy="81175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D78997-0533-4542-8D42-78E104FEC193}" type="datetimeFigureOut">
              <a:rPr lang="en-US" smtClean="0"/>
              <a:t>4/1/2025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028A5-0DE0-4057-8FCC-F2092C84C72A}" type="slidenum">
              <a:rPr lang="en-US" smtClean="0"/>
              <a:t>‹#›</a:t>
            </a:fld>
            <a:endParaRPr lang="en-US"/>
          </a:p>
        </p:txBody>
      </p:sp>
    </p:spTree>
    <p:extLst>
      <p:ext uri="{BB962C8B-B14F-4D97-AF65-F5344CB8AC3E}">
        <p14:creationId xmlns:p14="http://schemas.microsoft.com/office/powerpoint/2010/main" val="3423870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8028A5-0DE0-4057-8FCC-F2092C84C72A}" type="slidenum">
              <a:rPr lang="en-US" smtClean="0"/>
              <a:t>8</a:t>
            </a:fld>
            <a:endParaRPr lang="en-US"/>
          </a:p>
        </p:txBody>
      </p:sp>
    </p:spTree>
    <p:extLst>
      <p:ext uri="{BB962C8B-B14F-4D97-AF65-F5344CB8AC3E}">
        <p14:creationId xmlns:p14="http://schemas.microsoft.com/office/powerpoint/2010/main" val="2288663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8028A5-0DE0-4057-8FCC-F2092C84C72A}" type="slidenum">
              <a:rPr lang="en-US" smtClean="0"/>
              <a:t>23</a:t>
            </a:fld>
            <a:endParaRPr lang="en-US"/>
          </a:p>
        </p:txBody>
      </p:sp>
    </p:spTree>
    <p:extLst>
      <p:ext uri="{BB962C8B-B14F-4D97-AF65-F5344CB8AC3E}">
        <p14:creationId xmlns:p14="http://schemas.microsoft.com/office/powerpoint/2010/main" val="3885536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4199777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453898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555882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8028A5-0DE0-4057-8FCC-F2092C84C72A}" type="slidenum">
              <a:rPr lang="en-US" smtClean="0"/>
              <a:t>16</a:t>
            </a:fld>
            <a:endParaRPr lang="en-US"/>
          </a:p>
        </p:txBody>
      </p:sp>
    </p:spTree>
    <p:extLst>
      <p:ext uri="{BB962C8B-B14F-4D97-AF65-F5344CB8AC3E}">
        <p14:creationId xmlns:p14="http://schemas.microsoft.com/office/powerpoint/2010/main" val="3334841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804351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362101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55861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441246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723649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35112AE3-33F5-CB4A-8F18-4A2C376179C1}" type="datetimeFigureOut">
              <a:rPr lang="en-US" smtClean="0">
                <a:solidFill>
                  <a:prstClr val="black"/>
                </a:solidFill>
                <a:latin typeface="Calibri" charset="0"/>
                <a:ea typeface="ＭＳ Ｐゴシック" charset="0"/>
              </a:rPr>
              <a:pPr defTabSz="457200" fontAlgn="base">
                <a:spcBef>
                  <a:spcPct val="0"/>
                </a:spcBef>
                <a:spcAft>
                  <a:spcPct val="0"/>
                </a:spcAft>
                <a:defRPr/>
              </a:pPr>
              <a:t>4/1/2025</a:t>
            </a:fld>
            <a:endParaRPr lang="en-US">
              <a:solidFill>
                <a:prstClr val="black"/>
              </a:solidFill>
              <a:latin typeface="Calibri" charset="0"/>
              <a:ea typeface="ＭＳ Ｐゴシック"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C249100C-E46F-1741-9046-9C10E26E9E1F}"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427348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4AD29855-D0BF-0C47-95BA-497FAF79D83E}" type="datetimeFigureOut">
              <a:rPr lang="en-US" smtClean="0">
                <a:solidFill>
                  <a:prstClr val="black"/>
                </a:solidFill>
                <a:latin typeface="Calibri" charset="0"/>
                <a:ea typeface="ＭＳ Ｐゴシック" charset="0"/>
              </a:rPr>
              <a:pPr defTabSz="457200" fontAlgn="base">
                <a:spcBef>
                  <a:spcPct val="0"/>
                </a:spcBef>
                <a:spcAft>
                  <a:spcPct val="0"/>
                </a:spcAft>
                <a:defRPr/>
              </a:pPr>
              <a:t>4/1/2025</a:t>
            </a:fld>
            <a:endParaRPr lang="en-US">
              <a:solidFill>
                <a:prstClr val="black"/>
              </a:solidFill>
              <a:latin typeface="Calibri" charset="0"/>
              <a:ea typeface="ＭＳ Ｐゴシック"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6EAC803D-01C2-3141-BF9F-21544A82DFB4}"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1682258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82F68B94-9A51-B54D-9E90-4C531983117A}" type="datetimeFigureOut">
              <a:rPr lang="en-US" smtClean="0">
                <a:solidFill>
                  <a:prstClr val="black"/>
                </a:solidFill>
                <a:latin typeface="Calibri" charset="0"/>
                <a:ea typeface="ＭＳ Ｐゴシック" charset="0"/>
              </a:rPr>
              <a:pPr defTabSz="457200" fontAlgn="base">
                <a:spcBef>
                  <a:spcPct val="0"/>
                </a:spcBef>
                <a:spcAft>
                  <a:spcPct val="0"/>
                </a:spcAft>
                <a:defRPr/>
              </a:pPr>
              <a:t>4/1/2025</a:t>
            </a:fld>
            <a:endParaRPr lang="en-US">
              <a:solidFill>
                <a:prstClr val="black"/>
              </a:solidFill>
              <a:latin typeface="Calibri" charset="0"/>
              <a:ea typeface="ＭＳ Ｐゴシック"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7B134554-C3D8-0E49-9E77-80598B4CBADE}"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2832185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A8F040D6-BCD8-2342-9FA5-A37AB6D38B92}" type="datetimeFigureOut">
              <a:rPr lang="en-US" smtClean="0">
                <a:solidFill>
                  <a:prstClr val="black"/>
                </a:solidFill>
                <a:latin typeface="Calibri" charset="0"/>
                <a:ea typeface="ＭＳ Ｐゴシック" charset="0"/>
              </a:rPr>
              <a:pPr defTabSz="457200" fontAlgn="base">
                <a:spcBef>
                  <a:spcPct val="0"/>
                </a:spcBef>
                <a:spcAft>
                  <a:spcPct val="0"/>
                </a:spcAft>
                <a:defRPr/>
              </a:pPr>
              <a:t>4/1/2025</a:t>
            </a:fld>
            <a:endParaRPr lang="en-US">
              <a:solidFill>
                <a:prstClr val="black"/>
              </a:solidFill>
              <a:latin typeface="Calibri" charset="0"/>
              <a:ea typeface="ＭＳ Ｐゴシック"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ED007FB2-0B93-1440-B316-F7D077EA6BD9}"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2267561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B9A513D6-B863-1F4E-B254-78445707283B}" type="datetimeFigureOut">
              <a:rPr lang="en-US" smtClean="0">
                <a:solidFill>
                  <a:prstClr val="black"/>
                </a:solidFill>
                <a:latin typeface="Calibri" charset="0"/>
                <a:ea typeface="ＭＳ Ｐゴシック" charset="0"/>
              </a:rPr>
              <a:pPr defTabSz="457200" fontAlgn="base">
                <a:spcBef>
                  <a:spcPct val="0"/>
                </a:spcBef>
                <a:spcAft>
                  <a:spcPct val="0"/>
                </a:spcAft>
                <a:defRPr/>
              </a:pPr>
              <a:t>4/1/2025</a:t>
            </a:fld>
            <a:endParaRPr lang="en-US">
              <a:solidFill>
                <a:prstClr val="black"/>
              </a:solidFill>
              <a:latin typeface="Calibri" charset="0"/>
              <a:ea typeface="ＭＳ Ｐゴシック"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5309ABE6-2591-534D-804A-AA2321DD1FDF}"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3690814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BD55E3F2-7A94-D144-AE3E-C350078456B8}" type="datetimeFigureOut">
              <a:rPr lang="en-US" smtClean="0">
                <a:solidFill>
                  <a:prstClr val="black"/>
                </a:solidFill>
                <a:latin typeface="Calibri" charset="0"/>
                <a:ea typeface="ＭＳ Ｐゴシック" charset="0"/>
              </a:rPr>
              <a:pPr defTabSz="457200" fontAlgn="base">
                <a:spcBef>
                  <a:spcPct val="0"/>
                </a:spcBef>
                <a:spcAft>
                  <a:spcPct val="0"/>
                </a:spcAft>
                <a:defRPr/>
              </a:pPr>
              <a:t>4/1/2025</a:t>
            </a:fld>
            <a:endParaRPr lang="en-US">
              <a:solidFill>
                <a:prstClr val="black"/>
              </a:solidFill>
              <a:latin typeface="Calibri" charset="0"/>
              <a:ea typeface="ＭＳ Ｐゴシック" charset="0"/>
            </a:endParaRPr>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6E2FAF06-2ECC-0542-AEF2-0C72032D3865}"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113186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48DF3A5A-49D2-124B-822B-D0A61136BEBA}" type="datetimeFigureOut">
              <a:rPr lang="en-US" smtClean="0">
                <a:solidFill>
                  <a:prstClr val="black"/>
                </a:solidFill>
                <a:latin typeface="Calibri" charset="0"/>
                <a:ea typeface="ＭＳ Ｐゴシック" charset="0"/>
              </a:rPr>
              <a:pPr defTabSz="457200" fontAlgn="base">
                <a:spcBef>
                  <a:spcPct val="0"/>
                </a:spcBef>
                <a:spcAft>
                  <a:spcPct val="0"/>
                </a:spcAft>
                <a:defRPr/>
              </a:pPr>
              <a:t>4/1/2025</a:t>
            </a:fld>
            <a:endParaRPr lang="en-US">
              <a:solidFill>
                <a:prstClr val="black"/>
              </a:solidFill>
              <a:latin typeface="Calibri" charset="0"/>
              <a:ea typeface="ＭＳ Ｐゴシック" charset="0"/>
            </a:endParaRPr>
          </a:p>
        </p:txBody>
      </p:sp>
      <p:sp>
        <p:nvSpPr>
          <p:cNvPr id="8"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9"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5F42CEB2-ABCE-0C4D-9008-F1E2A5CADA67}"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3803947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A0688B70-DE7E-484D-9649-53DD626C5424}" type="datetimeFigureOut">
              <a:rPr lang="en-US" smtClean="0">
                <a:solidFill>
                  <a:prstClr val="black"/>
                </a:solidFill>
                <a:latin typeface="Calibri" charset="0"/>
                <a:ea typeface="ＭＳ Ｐゴシック" charset="0"/>
              </a:rPr>
              <a:pPr defTabSz="457200" fontAlgn="base">
                <a:spcBef>
                  <a:spcPct val="0"/>
                </a:spcBef>
                <a:spcAft>
                  <a:spcPct val="0"/>
                </a:spcAft>
                <a:defRPr/>
              </a:pPr>
              <a:t>4/1/2025</a:t>
            </a:fld>
            <a:endParaRPr lang="en-US">
              <a:solidFill>
                <a:prstClr val="black"/>
              </a:solidFill>
              <a:latin typeface="Calibri" charset="0"/>
              <a:ea typeface="ＭＳ Ｐゴシック" charset="0"/>
            </a:endParaRPr>
          </a:p>
        </p:txBody>
      </p:sp>
      <p:sp>
        <p:nvSpPr>
          <p:cNvPr id="4"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5"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646B8B50-CD79-DC41-AC08-5CB27CEFC99F}"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18052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12536C30-3091-FD4A-92B6-8C1F33D17235}" type="datetimeFigureOut">
              <a:rPr lang="en-US" smtClean="0">
                <a:solidFill>
                  <a:prstClr val="black"/>
                </a:solidFill>
                <a:latin typeface="Calibri" charset="0"/>
                <a:ea typeface="ＭＳ Ｐゴシック" charset="0"/>
              </a:rPr>
              <a:pPr defTabSz="457200" fontAlgn="base">
                <a:spcBef>
                  <a:spcPct val="0"/>
                </a:spcBef>
                <a:spcAft>
                  <a:spcPct val="0"/>
                </a:spcAft>
                <a:defRPr/>
              </a:pPr>
              <a:t>4/1/2025</a:t>
            </a:fld>
            <a:endParaRPr lang="en-US">
              <a:solidFill>
                <a:prstClr val="black"/>
              </a:solidFill>
              <a:latin typeface="Calibri" charset="0"/>
              <a:ea typeface="ＭＳ Ｐゴシック" charset="0"/>
            </a:endParaRPr>
          </a:p>
        </p:txBody>
      </p:sp>
      <p:sp>
        <p:nvSpPr>
          <p:cNvPr id="3"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4C2F3C21-AC88-014D-8E4F-1842E2844B39}"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33371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1556D172-0DF9-1B45-B7DC-702877866F64}" type="datetimeFigureOut">
              <a:rPr lang="en-US" smtClean="0">
                <a:solidFill>
                  <a:prstClr val="black"/>
                </a:solidFill>
                <a:latin typeface="Calibri" charset="0"/>
                <a:ea typeface="ＭＳ Ｐゴシック" charset="0"/>
              </a:rPr>
              <a:pPr defTabSz="457200" fontAlgn="base">
                <a:spcBef>
                  <a:spcPct val="0"/>
                </a:spcBef>
                <a:spcAft>
                  <a:spcPct val="0"/>
                </a:spcAft>
                <a:defRPr/>
              </a:pPr>
              <a:t>4/1/2025</a:t>
            </a:fld>
            <a:endParaRPr lang="en-US">
              <a:solidFill>
                <a:prstClr val="black"/>
              </a:solidFill>
              <a:latin typeface="Calibri" charset="0"/>
              <a:ea typeface="ＭＳ Ｐゴシック" charset="0"/>
            </a:endParaRPr>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FDE70C11-08F6-C245-996C-67C089C8904D}"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1176322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B9715EFD-0AC6-B449-A2DA-D28D79027907}" type="datetimeFigureOut">
              <a:rPr lang="en-US" smtClean="0">
                <a:solidFill>
                  <a:prstClr val="black"/>
                </a:solidFill>
                <a:latin typeface="Calibri" charset="0"/>
                <a:ea typeface="ＭＳ Ｐゴシック" charset="0"/>
              </a:rPr>
              <a:pPr defTabSz="457200" fontAlgn="base">
                <a:spcBef>
                  <a:spcPct val="0"/>
                </a:spcBef>
                <a:spcAft>
                  <a:spcPct val="0"/>
                </a:spcAft>
                <a:defRPr/>
              </a:pPr>
              <a:t>4/1/2025</a:t>
            </a:fld>
            <a:endParaRPr lang="en-US">
              <a:solidFill>
                <a:prstClr val="black"/>
              </a:solidFill>
              <a:latin typeface="Calibri" charset="0"/>
              <a:ea typeface="ＭＳ Ｐゴシック" charset="0"/>
            </a:endParaRPr>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9C1AD24F-1CA9-1C40-A2AF-210F0E20D345}"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1984610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8917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researchcompliance.caltech.edu/export/national-defense-authorization-act-ndaa-section-889/protected-document"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researchcompliance.caltech.edu/export/national-defense-authorization-act-ndaa-section-889"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www.acquisition.gov/far/52.204-27" TargetMode="External"/><Relationship Id="rId2" Type="http://schemas.openxmlformats.org/officeDocument/2006/relationships/hyperlink" Target="https://www.federalregister.gov/documents/2023/10/05/2023-21320/federal-acquisition-regulation-implementation-of-federal-acquisition-supply-chain-security-act#sectno-citation-4.2001"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png"/><Relationship Id="rId7" Type="http://schemas.openxmlformats.org/officeDocument/2006/relationships/diagramColors" Target="../diagrams/colors1.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am.gov/"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10;&#10;Description automatically generated with medium confidence">
            <a:extLst>
              <a:ext uri="{FF2B5EF4-FFF2-40B4-BE49-F238E27FC236}">
                <a16:creationId xmlns:a16="http://schemas.microsoft.com/office/drawing/2014/main" id="{C7E6CA3E-387A-9B46-8A1B-BB3DF055AC81}"/>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861608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C6A2A-A231-4A83-B75D-43D63BBA558D}"/>
              </a:ext>
            </a:extLst>
          </p:cNvPr>
          <p:cNvSpPr>
            <a:spLocks noGrp="1"/>
          </p:cNvSpPr>
          <p:nvPr>
            <p:ph type="title"/>
          </p:nvPr>
        </p:nvSpPr>
        <p:spPr>
          <a:xfrm>
            <a:off x="609600" y="274638"/>
            <a:ext cx="10972800" cy="597817"/>
          </a:xfrm>
        </p:spPr>
        <p:txBody>
          <a:bodyPr/>
          <a:lstStyle/>
          <a:p>
            <a:pPr algn="l"/>
            <a:r>
              <a:rPr lang="en-US" sz="3200" dirty="0"/>
              <a:t>                     NDAA 889 Federal Regulation</a:t>
            </a:r>
            <a:br>
              <a:rPr lang="en-US" sz="3200" dirty="0"/>
            </a:br>
            <a:br>
              <a:rPr lang="en-US" sz="3200" dirty="0"/>
            </a:br>
            <a:r>
              <a:rPr lang="en-US" sz="1600" dirty="0"/>
              <a:t>1. Section 889 of the </a:t>
            </a:r>
            <a:r>
              <a:rPr lang="en-US" sz="1600" i="1" dirty="0"/>
              <a:t>John S. McCain National Defense Authorization Act </a:t>
            </a:r>
            <a:r>
              <a:rPr lang="en-US" sz="1600" dirty="0"/>
              <a:t>prohibits government contractors from   providing the federal government with telecommunications or video surveillance equipment, systems, or services (or an essential component thereof) produced or provided by five Chinese companies are:</a:t>
            </a:r>
            <a:br>
              <a:rPr lang="en-US" sz="1600" dirty="0"/>
            </a:br>
            <a:br>
              <a:rPr lang="en-US" sz="1600" dirty="0"/>
            </a:br>
            <a:r>
              <a:rPr lang="en-US" sz="1600" dirty="0"/>
              <a:t>* Huawei Technologies Company</a:t>
            </a:r>
            <a:br>
              <a:rPr lang="en-US" sz="1600" dirty="0"/>
            </a:br>
            <a:br>
              <a:rPr lang="en-US" sz="1600" dirty="0"/>
            </a:br>
            <a:r>
              <a:rPr lang="en-US" sz="1600" dirty="0"/>
              <a:t>* ZTE Corporation</a:t>
            </a:r>
            <a:br>
              <a:rPr lang="en-US" sz="1600" dirty="0"/>
            </a:br>
            <a:br>
              <a:rPr lang="en-US" sz="1600" dirty="0"/>
            </a:br>
            <a:r>
              <a:rPr lang="en-US" sz="1600" dirty="0"/>
              <a:t>* Hytera Communications Corporation</a:t>
            </a:r>
            <a:br>
              <a:rPr lang="en-US" sz="1600" dirty="0"/>
            </a:br>
            <a:br>
              <a:rPr lang="en-US" sz="1600" dirty="0"/>
            </a:br>
            <a:r>
              <a:rPr lang="en-US" sz="1600" dirty="0"/>
              <a:t>* Hangzhou Hikvision Digital Technology Company</a:t>
            </a:r>
            <a:br>
              <a:rPr lang="en-US" sz="1600" dirty="0"/>
            </a:br>
            <a:br>
              <a:rPr lang="en-US" sz="1600" dirty="0"/>
            </a:br>
            <a:r>
              <a:rPr lang="en-US" sz="1600" dirty="0"/>
              <a:t>* Dahua Technology Company</a:t>
            </a:r>
            <a:br>
              <a:rPr lang="en-US" sz="1600" dirty="0"/>
            </a:br>
            <a:br>
              <a:rPr lang="en-US" sz="1600" dirty="0"/>
            </a:br>
            <a:r>
              <a:rPr lang="en-US" sz="1600" dirty="0"/>
              <a:t>2. Separately, Section 889 prohibits government contractors from using these prohibited items or services, regardless of whether they are used in the performance of work under a federal contract. An updated list of these five companies’ subsidiaries can </a:t>
            </a:r>
            <a:r>
              <a:rPr lang="en-US" sz="1800" dirty="0">
                <a:effectLst/>
                <a:latin typeface="Calibri" panose="020F0502020204030204" pitchFamily="34" charset="0"/>
                <a:ea typeface="Calibri" panose="020F0502020204030204" pitchFamily="34" charset="0"/>
              </a:rPr>
              <a:t>be found </a:t>
            </a:r>
            <a:r>
              <a:rPr lang="en-US" sz="1800" u="sng" dirty="0">
                <a:solidFill>
                  <a:srgbClr val="0563C1"/>
                </a:solidFill>
                <a:effectLst/>
                <a:latin typeface="Calibri" panose="020F0502020204030204" pitchFamily="34" charset="0"/>
                <a:ea typeface="Calibri" panose="020F0502020204030204" pitchFamily="34" charset="0"/>
                <a:hlinkClick r:id="rId2"/>
              </a:rPr>
              <a:t>here</a:t>
            </a:r>
            <a:r>
              <a:rPr lang="en-US" sz="1800" dirty="0">
                <a:effectLst/>
                <a:latin typeface="Calibri" panose="020F0502020204030204" pitchFamily="34" charset="0"/>
                <a:ea typeface="Calibri" panose="020F0502020204030204" pitchFamily="34" charset="0"/>
              </a:rPr>
              <a:t>. (Note: Caltech credentials are required for access) </a:t>
            </a:r>
            <a:br>
              <a:rPr lang="en-US" sz="1600" dirty="0"/>
            </a:br>
            <a:br>
              <a:rPr lang="en-US" sz="3200" dirty="0"/>
            </a:br>
            <a:endParaRPr lang="en-US" sz="1600" dirty="0"/>
          </a:p>
        </p:txBody>
      </p:sp>
    </p:spTree>
    <p:extLst>
      <p:ext uri="{BB962C8B-B14F-4D97-AF65-F5344CB8AC3E}">
        <p14:creationId xmlns:p14="http://schemas.microsoft.com/office/powerpoint/2010/main" val="3208602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30BE9-EE61-4629-A8C9-DD1E1EF0CFFB}"/>
              </a:ext>
            </a:extLst>
          </p:cNvPr>
          <p:cNvSpPr>
            <a:spLocks noGrp="1"/>
          </p:cNvSpPr>
          <p:nvPr>
            <p:ph type="title"/>
          </p:nvPr>
        </p:nvSpPr>
        <p:spPr>
          <a:xfrm>
            <a:off x="609600" y="274638"/>
            <a:ext cx="10972800" cy="547483"/>
          </a:xfrm>
        </p:spPr>
        <p:txBody>
          <a:bodyPr/>
          <a:lstStyle/>
          <a:p>
            <a:pPr algn="l"/>
            <a:r>
              <a:rPr lang="en-US" sz="3200" dirty="0"/>
              <a:t>                 NDAA 889 Federal Regulation (cont.)</a:t>
            </a:r>
            <a:br>
              <a:rPr lang="en-US" sz="3200" dirty="0"/>
            </a:br>
            <a:br>
              <a:rPr lang="en-US" sz="3200" dirty="0"/>
            </a:br>
            <a:r>
              <a:rPr lang="en-US" sz="1600" dirty="0"/>
              <a:t>As a government contractor (recipient of federal funds), Caltech must comply with Section 889 across all transactions. Therefore, if you purchase goods or services on behalf of Caltech, </a:t>
            </a:r>
            <a:r>
              <a:rPr lang="en-US" sz="1600" b="1" dirty="0"/>
              <a:t>do no purchase any equipment, system service, or component thereof produced by or provided by these companies, their subsidiaries, or their affiliates.    </a:t>
            </a:r>
            <a:br>
              <a:rPr lang="en-US" sz="1600" dirty="0"/>
            </a:br>
            <a:br>
              <a:rPr lang="en-US" sz="1600" dirty="0"/>
            </a:br>
            <a:r>
              <a:rPr lang="en-US" sz="1600" dirty="0"/>
              <a:t>Section 889 provides narrow exceptions. If you believe that you require an exemption from Section 889’s prohibitions, consult with the Director of Procurement Services </a:t>
            </a:r>
            <a:r>
              <a:rPr lang="en-US" sz="1600" b="1" dirty="0"/>
              <a:t>prior to purchasing the prohibited item or service.</a:t>
            </a:r>
            <a:br>
              <a:rPr lang="en-US" sz="1600" b="1" dirty="0"/>
            </a:br>
            <a:br>
              <a:rPr lang="en-US" sz="1600" b="1" dirty="0"/>
            </a:br>
            <a:r>
              <a:rPr lang="en-US" sz="1600" dirty="0"/>
              <a:t>For additional information, visit Caltech’s NDAA 889 webpage: </a:t>
            </a:r>
            <a:r>
              <a:rPr lang="en-US" sz="1800" u="sng" dirty="0">
                <a:solidFill>
                  <a:srgbClr val="1F497D"/>
                </a:solidFill>
                <a:effectLst/>
                <a:latin typeface="Calibri" panose="020F0502020204030204" pitchFamily="34" charset="0"/>
                <a:ea typeface="Calibri" panose="020F0502020204030204" pitchFamily="34" charset="0"/>
                <a:hlinkClick r:id="rId2"/>
              </a:rPr>
              <a:t>https://researchcompliance.caltech.edu/export/national-defense-authorization-act-ndaa-section-889</a:t>
            </a:r>
            <a:br>
              <a:rPr lang="en-US" sz="1800" dirty="0">
                <a:effectLst/>
                <a:latin typeface="Calibri" panose="020F0502020204030204" pitchFamily="34" charset="0"/>
                <a:ea typeface="Calibri" panose="020F0502020204030204" pitchFamily="34" charset="0"/>
              </a:rPr>
            </a:br>
            <a:endParaRPr lang="en-US" sz="3200" dirty="0"/>
          </a:p>
        </p:txBody>
      </p:sp>
    </p:spTree>
    <p:extLst>
      <p:ext uri="{BB962C8B-B14F-4D97-AF65-F5344CB8AC3E}">
        <p14:creationId xmlns:p14="http://schemas.microsoft.com/office/powerpoint/2010/main" val="3459108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9FC06-FA38-693F-363D-0A9895CDFE53}"/>
              </a:ext>
            </a:extLst>
          </p:cNvPr>
          <p:cNvSpPr>
            <a:spLocks noGrp="1"/>
          </p:cNvSpPr>
          <p:nvPr>
            <p:ph type="title"/>
          </p:nvPr>
        </p:nvSpPr>
        <p:spPr>
          <a:xfrm>
            <a:off x="609600" y="274638"/>
            <a:ext cx="10972800" cy="944562"/>
          </a:xfrm>
        </p:spPr>
        <p:txBody>
          <a:bodyPr/>
          <a:lstStyle/>
          <a:p>
            <a:r>
              <a:rPr lang="en-US" sz="3200" dirty="0"/>
              <a:t>Additional Federally Imposed Restrictions</a:t>
            </a:r>
          </a:p>
        </p:txBody>
      </p:sp>
      <p:sp>
        <p:nvSpPr>
          <p:cNvPr id="3" name="Text Placeholder 2">
            <a:extLst>
              <a:ext uri="{FF2B5EF4-FFF2-40B4-BE49-F238E27FC236}">
                <a16:creationId xmlns:a16="http://schemas.microsoft.com/office/drawing/2014/main" id="{31476BAE-9CD2-D145-D630-7ADCCBC8A6B1}"/>
              </a:ext>
            </a:extLst>
          </p:cNvPr>
          <p:cNvSpPr>
            <a:spLocks noGrp="1"/>
          </p:cNvSpPr>
          <p:nvPr>
            <p:ph type="body" idx="1"/>
          </p:nvPr>
        </p:nvSpPr>
        <p:spPr/>
        <p:txBody>
          <a:bodyPr/>
          <a:lstStyle/>
          <a:p>
            <a:r>
              <a:rPr lang="en-US" sz="2200" dirty="0"/>
              <a:t>Kaspersky Lab (NDAA Section 1634)</a:t>
            </a:r>
          </a:p>
        </p:txBody>
      </p:sp>
      <p:sp>
        <p:nvSpPr>
          <p:cNvPr id="4" name="Content Placeholder 3">
            <a:extLst>
              <a:ext uri="{FF2B5EF4-FFF2-40B4-BE49-F238E27FC236}">
                <a16:creationId xmlns:a16="http://schemas.microsoft.com/office/drawing/2014/main" id="{53115C0B-1C57-E9D5-1C70-683CB73AA1C0}"/>
              </a:ext>
            </a:extLst>
          </p:cNvPr>
          <p:cNvSpPr>
            <a:spLocks noGrp="1"/>
          </p:cNvSpPr>
          <p:nvPr>
            <p:ph sz="half" idx="2"/>
          </p:nvPr>
        </p:nvSpPr>
        <p:spPr>
          <a:xfrm>
            <a:off x="609599" y="2490788"/>
            <a:ext cx="5386917" cy="3027045"/>
          </a:xfrm>
        </p:spPr>
        <p:txBody>
          <a:bodyPr/>
          <a:lstStyle/>
          <a:p>
            <a:r>
              <a:rPr lang="en-US" sz="2000" dirty="0"/>
              <a:t>The Federal Acquisition Regulation (FAR) now prohibits government contracting for hardware, software, and services developed or provided by Kaspersky Lab and Other Covered Entities.</a:t>
            </a:r>
          </a:p>
          <a:p>
            <a:pPr marL="0" indent="0">
              <a:buNone/>
            </a:pPr>
            <a:endParaRPr lang="en-US" sz="2000" dirty="0"/>
          </a:p>
          <a:p>
            <a:pPr marL="0" indent="0" algn="ctr">
              <a:buNone/>
            </a:pPr>
            <a:r>
              <a:rPr lang="en-US" sz="1800" b="0" i="0" u="none" strike="noStrike" baseline="0" dirty="0">
                <a:solidFill>
                  <a:srgbClr val="000000"/>
                </a:solidFill>
                <a:latin typeface="Calibri" panose="020F0502020204030204" pitchFamily="34" charset="0"/>
                <a:hlinkClick r:id="rId2"/>
              </a:rPr>
              <a:t>Reference FAR 52.204-24, 25 &amp; 26 </a:t>
            </a:r>
            <a:r>
              <a:rPr lang="en-US" sz="1800" b="0" i="0" u="none" strike="noStrike" baseline="0" dirty="0">
                <a:solidFill>
                  <a:srgbClr val="000000"/>
                </a:solidFill>
                <a:latin typeface="Calibri" panose="020F0502020204030204" pitchFamily="34" charset="0"/>
              </a:rPr>
              <a:t>	</a:t>
            </a:r>
          </a:p>
          <a:p>
            <a:pPr marL="0" indent="0">
              <a:buNone/>
            </a:pPr>
            <a:endParaRPr lang="en-US" sz="2000" dirty="0"/>
          </a:p>
        </p:txBody>
      </p:sp>
      <p:sp>
        <p:nvSpPr>
          <p:cNvPr id="5" name="Text Placeholder 4">
            <a:extLst>
              <a:ext uri="{FF2B5EF4-FFF2-40B4-BE49-F238E27FC236}">
                <a16:creationId xmlns:a16="http://schemas.microsoft.com/office/drawing/2014/main" id="{6012DD6F-FE9B-7D00-4F64-F6716797B40B}"/>
              </a:ext>
            </a:extLst>
          </p:cNvPr>
          <p:cNvSpPr>
            <a:spLocks noGrp="1"/>
          </p:cNvSpPr>
          <p:nvPr>
            <p:ph type="body" sz="quarter" idx="3"/>
          </p:nvPr>
        </p:nvSpPr>
        <p:spPr/>
        <p:txBody>
          <a:bodyPr/>
          <a:lstStyle/>
          <a:p>
            <a:r>
              <a:rPr lang="en-US" sz="2200" dirty="0"/>
              <a:t>TikTok/</a:t>
            </a:r>
            <a:r>
              <a:rPr lang="en-US" sz="2200" dirty="0" err="1"/>
              <a:t>ByteDance</a:t>
            </a:r>
            <a:r>
              <a:rPr lang="en-US" sz="2200" dirty="0"/>
              <a:t>/Lark </a:t>
            </a:r>
          </a:p>
        </p:txBody>
      </p:sp>
      <p:sp>
        <p:nvSpPr>
          <p:cNvPr id="6" name="Content Placeholder 5">
            <a:extLst>
              <a:ext uri="{FF2B5EF4-FFF2-40B4-BE49-F238E27FC236}">
                <a16:creationId xmlns:a16="http://schemas.microsoft.com/office/drawing/2014/main" id="{94A4C0E9-FC30-3086-0507-0F526ADB0A46}"/>
              </a:ext>
            </a:extLst>
          </p:cNvPr>
          <p:cNvSpPr>
            <a:spLocks noGrp="1"/>
          </p:cNvSpPr>
          <p:nvPr>
            <p:ph sz="quarter" idx="4"/>
          </p:nvPr>
        </p:nvSpPr>
        <p:spPr>
          <a:xfrm>
            <a:off x="6193367" y="2490787"/>
            <a:ext cx="5389033" cy="3027045"/>
          </a:xfrm>
        </p:spPr>
        <p:txBody>
          <a:bodyPr/>
          <a:lstStyle/>
          <a:p>
            <a:r>
              <a:rPr lang="en-US" sz="2000" dirty="0"/>
              <a:t>TikTok social networking service or any successor application or service developed or provided by Byte Dance Limited or any entity owned by them</a:t>
            </a:r>
          </a:p>
          <a:p>
            <a:pPr marL="0" indent="0">
              <a:buNone/>
            </a:pPr>
            <a:endParaRPr lang="en-US" sz="2000" dirty="0"/>
          </a:p>
          <a:p>
            <a:pPr marL="0" indent="0">
              <a:buNone/>
            </a:pPr>
            <a:endParaRPr lang="en-US" sz="2000" dirty="0"/>
          </a:p>
          <a:p>
            <a:pPr marL="0" indent="0" algn="ctr">
              <a:buNone/>
            </a:pPr>
            <a:r>
              <a:rPr lang="en-US" sz="1800" dirty="0">
                <a:solidFill>
                  <a:srgbClr val="000000"/>
                </a:solidFill>
                <a:latin typeface="Calibri" panose="020F0502020204030204" pitchFamily="34" charset="0"/>
                <a:hlinkClick r:id="rId3"/>
              </a:rPr>
              <a:t>Reference FAR 52.204-27 </a:t>
            </a:r>
            <a:endParaRPr lang="en-US" sz="1800" b="0" i="0" u="none" strike="noStrike" baseline="0" dirty="0">
              <a:solidFill>
                <a:srgbClr val="000000"/>
              </a:solidFill>
              <a:latin typeface="Calibri" panose="020F0502020204030204" pitchFamily="34" charset="0"/>
            </a:endParaRPr>
          </a:p>
          <a:p>
            <a:pPr marL="0" indent="0">
              <a:buNone/>
            </a:pPr>
            <a:endParaRPr lang="en-US" sz="2000" dirty="0"/>
          </a:p>
          <a:p>
            <a:endParaRPr lang="en-US" sz="2000" dirty="0"/>
          </a:p>
          <a:p>
            <a:pPr marL="0" indent="0">
              <a:buNone/>
            </a:pPr>
            <a:endParaRPr lang="en-US" sz="2000" dirty="0"/>
          </a:p>
        </p:txBody>
      </p:sp>
    </p:spTree>
    <p:extLst>
      <p:ext uri="{BB962C8B-B14F-4D97-AF65-F5344CB8AC3E}">
        <p14:creationId xmlns:p14="http://schemas.microsoft.com/office/powerpoint/2010/main" val="2013760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31202"/>
          </a:xfrm>
        </p:spPr>
        <p:txBody>
          <a:bodyPr/>
          <a:lstStyle/>
          <a:p>
            <a:r>
              <a:rPr lang="en-US" sz="3600" dirty="0"/>
              <a:t>Gifts and Gift Cards Policy</a:t>
            </a:r>
          </a:p>
        </p:txBody>
      </p:sp>
      <p:sp>
        <p:nvSpPr>
          <p:cNvPr id="5" name="Text Placeholder 4">
            <a:extLst>
              <a:ext uri="{FF2B5EF4-FFF2-40B4-BE49-F238E27FC236}">
                <a16:creationId xmlns:a16="http://schemas.microsoft.com/office/drawing/2014/main" id="{361D7EEB-1121-9542-988A-1E9175EF56D0}"/>
              </a:ext>
            </a:extLst>
          </p:cNvPr>
          <p:cNvSpPr>
            <a:spLocks noGrp="1"/>
          </p:cNvSpPr>
          <p:nvPr>
            <p:ph type="body" idx="1"/>
          </p:nvPr>
        </p:nvSpPr>
        <p:spPr>
          <a:xfrm>
            <a:off x="609602" y="1005839"/>
            <a:ext cx="4636506" cy="2297431"/>
          </a:xfrm>
        </p:spPr>
        <p:txBody>
          <a:bodyPr/>
          <a:lstStyle/>
          <a:p>
            <a:r>
              <a:rPr lang="en-US" sz="1800" dirty="0"/>
              <a:t>Gift Cards</a:t>
            </a:r>
          </a:p>
          <a:p>
            <a:r>
              <a:rPr lang="en-US" sz="1800" b="0" dirty="0"/>
              <a:t>Per </a:t>
            </a:r>
            <a:r>
              <a:rPr lang="en-US" sz="1800" dirty="0"/>
              <a:t>IRC Section 132(a)4</a:t>
            </a:r>
            <a:r>
              <a:rPr lang="en-US" sz="1800" b="0" dirty="0"/>
              <a:t>, gift cards purchased for employees and students are considered taxable income. Gift card purchases for students and employees is tax reportable to the Payroll office regardless of the amount</a:t>
            </a:r>
          </a:p>
        </p:txBody>
      </p:sp>
      <p:graphicFrame>
        <p:nvGraphicFramePr>
          <p:cNvPr id="14" name="Table 14">
            <a:extLst>
              <a:ext uri="{FF2B5EF4-FFF2-40B4-BE49-F238E27FC236}">
                <a16:creationId xmlns:a16="http://schemas.microsoft.com/office/drawing/2014/main" id="{E1439522-8AB6-DA46-89AC-05DFFD5C0DA6}"/>
              </a:ext>
            </a:extLst>
          </p:cNvPr>
          <p:cNvGraphicFramePr>
            <a:graphicFrameLocks noGrp="1"/>
          </p:cNvGraphicFramePr>
          <p:nvPr>
            <p:ph sz="half" idx="2"/>
            <p:extLst>
              <p:ext uri="{D42A27DB-BD31-4B8C-83A1-F6EECF244321}">
                <p14:modId xmlns:p14="http://schemas.microsoft.com/office/powerpoint/2010/main" val="2836394198"/>
              </p:ext>
            </p:extLst>
          </p:nvPr>
        </p:nvGraphicFramePr>
        <p:xfrm>
          <a:off x="609602" y="3669030"/>
          <a:ext cx="4465318" cy="1866900"/>
        </p:xfrm>
        <a:graphic>
          <a:graphicData uri="http://schemas.openxmlformats.org/drawingml/2006/table">
            <a:tbl>
              <a:tblPr firstRow="1" bandRow="1">
                <a:tableStyleId>{5C22544A-7EE6-4342-B048-85BDC9FD1C3A}</a:tableStyleId>
              </a:tblPr>
              <a:tblGrid>
                <a:gridCol w="2232659">
                  <a:extLst>
                    <a:ext uri="{9D8B030D-6E8A-4147-A177-3AD203B41FA5}">
                      <a16:colId xmlns:a16="http://schemas.microsoft.com/office/drawing/2014/main" val="2200490929"/>
                    </a:ext>
                  </a:extLst>
                </a:gridCol>
                <a:gridCol w="2232659">
                  <a:extLst>
                    <a:ext uri="{9D8B030D-6E8A-4147-A177-3AD203B41FA5}">
                      <a16:colId xmlns:a16="http://schemas.microsoft.com/office/drawing/2014/main" val="3907667288"/>
                    </a:ext>
                  </a:extLst>
                </a:gridCol>
              </a:tblGrid>
              <a:tr h="567690">
                <a:tc gridSpan="2">
                  <a:txBody>
                    <a:bodyPr/>
                    <a:lstStyle/>
                    <a:p>
                      <a:pPr algn="ctr"/>
                      <a:r>
                        <a:rPr lang="en-US" dirty="0"/>
                        <a:t>Expense Type for Gift Cards</a:t>
                      </a:r>
                    </a:p>
                  </a:txBody>
                  <a:tcPr anchor="ctr"/>
                </a:tc>
                <a:tc hMerge="1">
                  <a:txBody>
                    <a:bodyPr/>
                    <a:lstStyle/>
                    <a:p>
                      <a:endParaRPr lang="en-US" dirty="0"/>
                    </a:p>
                  </a:txBody>
                  <a:tcPr/>
                </a:tc>
                <a:extLst>
                  <a:ext uri="{0D108BD9-81ED-4DB2-BD59-A6C34878D82A}">
                    <a16:rowId xmlns:a16="http://schemas.microsoft.com/office/drawing/2014/main" val="999871742"/>
                  </a:ext>
                </a:extLst>
              </a:tr>
              <a:tr h="567690">
                <a:tc>
                  <a:txBody>
                    <a:bodyPr/>
                    <a:lstStyle/>
                    <a:p>
                      <a:pPr algn="ctr"/>
                      <a:r>
                        <a:rPr lang="en-US" sz="1400" b="1" dirty="0"/>
                        <a:t>CIT Employee or Student Recipient</a:t>
                      </a:r>
                    </a:p>
                    <a:p>
                      <a:pPr algn="ctr"/>
                      <a:r>
                        <a:rPr lang="en-US" sz="1400" dirty="0"/>
                        <a:t>(Any Value)</a:t>
                      </a:r>
                    </a:p>
                  </a:txBody>
                  <a:tcPr/>
                </a:tc>
                <a:tc>
                  <a:txBody>
                    <a:bodyPr/>
                    <a:lstStyle/>
                    <a:p>
                      <a:pPr algn="ctr"/>
                      <a:r>
                        <a:rPr lang="en-US" sz="1400" b="1" dirty="0"/>
                        <a:t>Non-CIT Employee</a:t>
                      </a:r>
                      <a:br>
                        <a:rPr lang="en-US" sz="1400" dirty="0"/>
                      </a:br>
                      <a:r>
                        <a:rPr lang="en-US" sz="1400" dirty="0">
                          <a:effectLst/>
                        </a:rPr>
                        <a:t>(Any Value)</a:t>
                      </a:r>
                      <a:endParaRPr lang="en-US" sz="1400" dirty="0"/>
                    </a:p>
                  </a:txBody>
                  <a:tcPr anchor="ctr"/>
                </a:tc>
                <a:extLst>
                  <a:ext uri="{0D108BD9-81ED-4DB2-BD59-A6C34878D82A}">
                    <a16:rowId xmlns:a16="http://schemas.microsoft.com/office/drawing/2014/main" val="1625150016"/>
                  </a:ext>
                </a:extLst>
              </a:tr>
              <a:tr h="567690">
                <a:tc>
                  <a:txBody>
                    <a:bodyPr/>
                    <a:lstStyle/>
                    <a:p>
                      <a:pPr algn="ctr"/>
                      <a:r>
                        <a:rPr lang="en-US" sz="1400" dirty="0"/>
                        <a:t>Other-Gift/Awards</a:t>
                      </a:r>
                    </a:p>
                  </a:txBody>
                  <a:tcPr anchor="ctr"/>
                </a:tc>
                <a:tc>
                  <a:txBody>
                    <a:bodyPr/>
                    <a:lstStyle/>
                    <a:p>
                      <a:pPr algn="ctr"/>
                      <a:r>
                        <a:rPr lang="en-US" sz="1400" dirty="0"/>
                        <a:t>Goods Simple</a:t>
                      </a:r>
                    </a:p>
                  </a:txBody>
                  <a:tcPr anchor="ctr"/>
                </a:tc>
                <a:extLst>
                  <a:ext uri="{0D108BD9-81ED-4DB2-BD59-A6C34878D82A}">
                    <a16:rowId xmlns:a16="http://schemas.microsoft.com/office/drawing/2014/main" val="3043490045"/>
                  </a:ext>
                </a:extLst>
              </a:tr>
            </a:tbl>
          </a:graphicData>
        </a:graphic>
      </p:graphicFrame>
      <p:sp>
        <p:nvSpPr>
          <p:cNvPr id="16" name="Text Placeholder 4">
            <a:extLst>
              <a:ext uri="{FF2B5EF4-FFF2-40B4-BE49-F238E27FC236}">
                <a16:creationId xmlns:a16="http://schemas.microsoft.com/office/drawing/2014/main" id="{35A3540F-D737-B948-97EE-089103A241EB}"/>
              </a:ext>
            </a:extLst>
          </p:cNvPr>
          <p:cNvSpPr txBox="1">
            <a:spLocks/>
          </p:cNvSpPr>
          <p:nvPr/>
        </p:nvSpPr>
        <p:spPr>
          <a:xfrm>
            <a:off x="5577842" y="1005839"/>
            <a:ext cx="4636506" cy="2011681"/>
          </a:xfrm>
          <a:prstGeom prst="rect">
            <a:avLst/>
          </a:prstGeom>
        </p:spPr>
        <p:txBody>
          <a:bodyPr anchor="b"/>
          <a:lstStyle>
            <a:lvl1pPr marL="0" indent="0" algn="l" defTabSz="457200" rtl="0" eaLnBrk="1" fontAlgn="base" hangingPunct="1">
              <a:spcBef>
                <a:spcPct val="20000"/>
              </a:spcBef>
              <a:spcAft>
                <a:spcPct val="0"/>
              </a:spcAft>
              <a:buFont typeface="Arial" charset="0"/>
              <a:buNone/>
              <a:defRPr sz="2400" b="1" kern="1200">
                <a:solidFill>
                  <a:schemeClr val="tx1"/>
                </a:solidFill>
                <a:latin typeface="+mn-lt"/>
                <a:ea typeface="ＭＳ Ｐゴシック" charset="0"/>
                <a:cs typeface="ＭＳ Ｐゴシック" charset="0"/>
              </a:defRPr>
            </a:lvl1pPr>
            <a:lvl2pPr marL="457200" indent="0" algn="l" defTabSz="457200" rtl="0" eaLnBrk="1" fontAlgn="base" hangingPunct="1">
              <a:spcBef>
                <a:spcPct val="20000"/>
              </a:spcBef>
              <a:spcAft>
                <a:spcPct val="0"/>
              </a:spcAft>
              <a:buFont typeface="Arial" charset="0"/>
              <a:buNone/>
              <a:defRPr sz="2000" b="1" kern="1200">
                <a:solidFill>
                  <a:schemeClr val="tx1"/>
                </a:solidFill>
                <a:latin typeface="+mn-lt"/>
                <a:ea typeface="ＭＳ Ｐゴシック" charset="0"/>
                <a:cs typeface="+mn-cs"/>
              </a:defRPr>
            </a:lvl2pPr>
            <a:lvl3pPr marL="914400" indent="0" algn="l" defTabSz="457200" rtl="0" eaLnBrk="1" fontAlgn="base" hangingPunct="1">
              <a:spcBef>
                <a:spcPct val="20000"/>
              </a:spcBef>
              <a:spcAft>
                <a:spcPct val="0"/>
              </a:spcAft>
              <a:buFont typeface="Arial" charset="0"/>
              <a:buNone/>
              <a:defRPr sz="1800" b="1" kern="1200">
                <a:solidFill>
                  <a:schemeClr val="tx1"/>
                </a:solidFill>
                <a:latin typeface="+mn-lt"/>
                <a:ea typeface="ＭＳ Ｐゴシック" charset="0"/>
                <a:cs typeface="+mn-cs"/>
              </a:defRPr>
            </a:lvl3pPr>
            <a:lvl4pPr marL="1371600" indent="0" algn="l" defTabSz="457200" rtl="0" eaLnBrk="1" fontAlgn="base" hangingPunct="1">
              <a:spcBef>
                <a:spcPct val="20000"/>
              </a:spcBef>
              <a:spcAft>
                <a:spcPct val="0"/>
              </a:spcAft>
              <a:buFont typeface="Arial" charset="0"/>
              <a:buNone/>
              <a:defRPr sz="1600" b="1" kern="1200">
                <a:solidFill>
                  <a:schemeClr val="tx1"/>
                </a:solidFill>
                <a:latin typeface="+mn-lt"/>
                <a:ea typeface="ＭＳ Ｐゴシック" charset="0"/>
                <a:cs typeface="+mn-cs"/>
              </a:defRPr>
            </a:lvl4pPr>
            <a:lvl5pPr marL="1828800" indent="0" algn="l" defTabSz="457200" rtl="0" eaLnBrk="1" fontAlgn="base" hangingPunct="1">
              <a:spcBef>
                <a:spcPct val="20000"/>
              </a:spcBef>
              <a:spcAft>
                <a:spcPct val="0"/>
              </a:spcAft>
              <a:buFont typeface="Arial" charset="0"/>
              <a:buNone/>
              <a:defRPr sz="1600" b="1" kern="1200">
                <a:solidFill>
                  <a:schemeClr val="tx1"/>
                </a:solidFill>
                <a:latin typeface="+mn-lt"/>
                <a:ea typeface="ＭＳ Ｐゴシック" charset="0"/>
                <a:cs typeface="+mn-c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r>
              <a:rPr lang="en-US" sz="1800" dirty="0"/>
              <a:t>Tangible Gifts</a:t>
            </a:r>
          </a:p>
          <a:p>
            <a:r>
              <a:rPr lang="en-US" sz="1800" b="0" dirty="0"/>
              <a:t>Per </a:t>
            </a:r>
            <a:r>
              <a:rPr lang="en-US" sz="1800" dirty="0"/>
              <a:t>IRC 132 (e) Reg. 1.132-6 (b), </a:t>
            </a:r>
            <a:r>
              <a:rPr lang="en-US" sz="1800" b="0" dirty="0"/>
              <a:t>Caltech has determined that tangible gifts with a value of $75 and greater is tax reportable to the student or employee recipient and shall be reported to the Payroll office.</a:t>
            </a:r>
          </a:p>
        </p:txBody>
      </p:sp>
      <p:graphicFrame>
        <p:nvGraphicFramePr>
          <p:cNvPr id="17" name="Table 14">
            <a:extLst>
              <a:ext uri="{FF2B5EF4-FFF2-40B4-BE49-F238E27FC236}">
                <a16:creationId xmlns:a16="http://schemas.microsoft.com/office/drawing/2014/main" id="{4EAE13CF-5762-AA46-A554-5AFC11C9F5A3}"/>
              </a:ext>
            </a:extLst>
          </p:cNvPr>
          <p:cNvGraphicFramePr>
            <a:graphicFrameLocks/>
          </p:cNvGraphicFramePr>
          <p:nvPr>
            <p:extLst>
              <p:ext uri="{D42A27DB-BD31-4B8C-83A1-F6EECF244321}">
                <p14:modId xmlns:p14="http://schemas.microsoft.com/office/powerpoint/2010/main" val="337618693"/>
              </p:ext>
            </p:extLst>
          </p:nvPr>
        </p:nvGraphicFramePr>
        <p:xfrm>
          <a:off x="5577842" y="3524249"/>
          <a:ext cx="5612128" cy="2011681"/>
        </p:xfrm>
        <a:graphic>
          <a:graphicData uri="http://schemas.openxmlformats.org/drawingml/2006/table">
            <a:tbl>
              <a:tblPr firstRow="1" bandRow="1">
                <a:tableStyleId>{5C22544A-7EE6-4342-B048-85BDC9FD1C3A}</a:tableStyleId>
              </a:tblPr>
              <a:tblGrid>
                <a:gridCol w="1894092">
                  <a:extLst>
                    <a:ext uri="{9D8B030D-6E8A-4147-A177-3AD203B41FA5}">
                      <a16:colId xmlns:a16="http://schemas.microsoft.com/office/drawing/2014/main" val="2200490929"/>
                    </a:ext>
                  </a:extLst>
                </a:gridCol>
                <a:gridCol w="2049256">
                  <a:extLst>
                    <a:ext uri="{9D8B030D-6E8A-4147-A177-3AD203B41FA5}">
                      <a16:colId xmlns:a16="http://schemas.microsoft.com/office/drawing/2014/main" val="3907667288"/>
                    </a:ext>
                  </a:extLst>
                </a:gridCol>
                <a:gridCol w="1668780">
                  <a:extLst>
                    <a:ext uri="{9D8B030D-6E8A-4147-A177-3AD203B41FA5}">
                      <a16:colId xmlns:a16="http://schemas.microsoft.com/office/drawing/2014/main" val="3860322024"/>
                    </a:ext>
                  </a:extLst>
                </a:gridCol>
              </a:tblGrid>
              <a:tr h="548975">
                <a:tc gridSpan="3">
                  <a:txBody>
                    <a:bodyPr/>
                    <a:lstStyle/>
                    <a:p>
                      <a:pPr algn="ctr"/>
                      <a:r>
                        <a:rPr lang="en-US" dirty="0"/>
                        <a:t>Expense Type for Tangible Gifts</a:t>
                      </a:r>
                    </a:p>
                  </a:txBody>
                  <a:tcPr anchor="ctr"/>
                </a:tc>
                <a:tc hMerge="1">
                  <a:txBody>
                    <a:bodyPr/>
                    <a:lstStyle/>
                    <a:p>
                      <a:endParaRPr lang="en-US" dirty="0"/>
                    </a:p>
                  </a:txBody>
                  <a:tcPr/>
                </a:tc>
                <a:tc hMerge="1">
                  <a:txBody>
                    <a:bodyPr/>
                    <a:lstStyle/>
                    <a:p>
                      <a:pPr algn="ctr"/>
                      <a:endParaRPr lang="en-US" dirty="0"/>
                    </a:p>
                  </a:txBody>
                  <a:tcPr anchor="ctr"/>
                </a:tc>
                <a:extLst>
                  <a:ext uri="{0D108BD9-81ED-4DB2-BD59-A6C34878D82A}">
                    <a16:rowId xmlns:a16="http://schemas.microsoft.com/office/drawing/2014/main" val="999871742"/>
                  </a:ext>
                </a:extLst>
              </a:tr>
              <a:tr h="913731">
                <a:tc>
                  <a:txBody>
                    <a:bodyPr/>
                    <a:lstStyle/>
                    <a:p>
                      <a:pPr algn="ctr"/>
                      <a:r>
                        <a:rPr lang="en-US" sz="1400" b="1" dirty="0"/>
                        <a:t>CIT Employee or Student Recipient</a:t>
                      </a:r>
                    </a:p>
                    <a:p>
                      <a:pPr algn="ctr"/>
                      <a:r>
                        <a:rPr lang="en-US" sz="1400" dirty="0"/>
                        <a:t>(Less Than $75.00)</a:t>
                      </a:r>
                    </a:p>
                  </a:txBody>
                  <a:tcPr anchor="ctr"/>
                </a:tc>
                <a:tc>
                  <a:txBody>
                    <a:bodyPr/>
                    <a:lstStyle/>
                    <a:p>
                      <a:pPr algn="ctr"/>
                      <a:r>
                        <a:rPr lang="en-US" sz="1400" b="1" dirty="0"/>
                        <a:t>CIT Employee or Student Recipient</a:t>
                      </a:r>
                    </a:p>
                    <a:p>
                      <a:pPr algn="ctr"/>
                      <a:r>
                        <a:rPr lang="en-US" sz="1400" b="0" dirty="0"/>
                        <a:t>(Greater Than $75.00)</a:t>
                      </a:r>
                    </a:p>
                  </a:txBody>
                  <a:tcPr anchor="ctr"/>
                </a:tc>
                <a:tc>
                  <a:txBody>
                    <a:bodyPr/>
                    <a:lstStyle/>
                    <a:p>
                      <a:pPr algn="ctr"/>
                      <a:r>
                        <a:rPr lang="en-US" sz="1400" b="1" dirty="0"/>
                        <a:t>Non-CIT Employee</a:t>
                      </a:r>
                      <a:br>
                        <a:rPr lang="en-US" sz="1400" dirty="0"/>
                      </a:br>
                      <a:r>
                        <a:rPr lang="en-US" sz="1400" dirty="0">
                          <a:effectLst/>
                        </a:rPr>
                        <a:t>(Any Value)</a:t>
                      </a:r>
                      <a:endParaRPr lang="en-US" sz="1400" dirty="0"/>
                    </a:p>
                  </a:txBody>
                  <a:tcPr anchor="ctr"/>
                </a:tc>
                <a:extLst>
                  <a:ext uri="{0D108BD9-81ED-4DB2-BD59-A6C34878D82A}">
                    <a16:rowId xmlns:a16="http://schemas.microsoft.com/office/drawing/2014/main" val="1625150016"/>
                  </a:ext>
                </a:extLst>
              </a:tr>
              <a:tr h="54897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t>Goods Simple</a:t>
                      </a:r>
                    </a:p>
                  </a:txBody>
                  <a:tcPr anchor="ctr"/>
                </a:tc>
                <a:tc>
                  <a:txBody>
                    <a:bodyPr/>
                    <a:lstStyle/>
                    <a:p>
                      <a:pPr algn="ctr"/>
                      <a:r>
                        <a:rPr lang="en-US" sz="1400" dirty="0"/>
                        <a:t>Other-Gift/Awards</a:t>
                      </a:r>
                    </a:p>
                  </a:txBody>
                  <a:tcPr anchor="ctr"/>
                </a:tc>
                <a:tc>
                  <a:txBody>
                    <a:bodyPr/>
                    <a:lstStyle/>
                    <a:p>
                      <a:pPr algn="ctr"/>
                      <a:r>
                        <a:rPr lang="en-US" sz="1400" dirty="0"/>
                        <a:t>Goods Simple</a:t>
                      </a:r>
                    </a:p>
                  </a:txBody>
                  <a:tcPr anchor="ctr"/>
                </a:tc>
                <a:extLst>
                  <a:ext uri="{0D108BD9-81ED-4DB2-BD59-A6C34878D82A}">
                    <a16:rowId xmlns:a16="http://schemas.microsoft.com/office/drawing/2014/main" val="3043490045"/>
                  </a:ext>
                </a:extLst>
              </a:tr>
            </a:tbl>
          </a:graphicData>
        </a:graphic>
      </p:graphicFrame>
    </p:spTree>
    <p:extLst>
      <p:ext uri="{BB962C8B-B14F-4D97-AF65-F5344CB8AC3E}">
        <p14:creationId xmlns:p14="http://schemas.microsoft.com/office/powerpoint/2010/main" val="1960467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4"/>
          <p:cNvSpPr>
            <a:spLocks noGrp="1"/>
          </p:cNvSpPr>
          <p:nvPr>
            <p:ph type="ctrTitle"/>
          </p:nvPr>
        </p:nvSpPr>
        <p:spPr bwMode="auto">
          <a:xfrm>
            <a:off x="1755010" y="832536"/>
            <a:ext cx="9121815" cy="8813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3600" dirty="0">
                <a:latin typeface="Arial" charset="0"/>
                <a:cs typeface="Arial" charset="0"/>
              </a:rPr>
              <a:t>Lost/Stolen Card</a:t>
            </a:r>
            <a:br>
              <a:rPr lang="en-US" sz="3600" dirty="0">
                <a:latin typeface="Arial" charset="0"/>
                <a:cs typeface="Arial" charset="0"/>
              </a:rPr>
            </a:br>
            <a:br>
              <a:rPr lang="en-US" sz="3600" dirty="0">
                <a:latin typeface="Arial" charset="0"/>
                <a:cs typeface="Arial" charset="0"/>
              </a:rPr>
            </a:br>
            <a:br>
              <a:rPr lang="en-US" sz="3600" dirty="0">
                <a:latin typeface="Arial" charset="0"/>
                <a:cs typeface="Arial" charset="0"/>
              </a:rPr>
            </a:br>
            <a:endParaRPr lang="en-US" sz="3600" dirty="0">
              <a:latin typeface="Arial" charset="0"/>
              <a:cs typeface="Arial" charset="0"/>
            </a:endParaRPr>
          </a:p>
        </p:txBody>
      </p:sp>
      <p:sp>
        <p:nvSpPr>
          <p:cNvPr id="4" name="Content Placeholder 2"/>
          <p:cNvSpPr txBox="1">
            <a:spLocks/>
          </p:cNvSpPr>
          <p:nvPr/>
        </p:nvSpPr>
        <p:spPr>
          <a:xfrm>
            <a:off x="1962150" y="2076450"/>
            <a:ext cx="8229600" cy="3394472"/>
          </a:xfrm>
          <a:prstGeom prst="rect">
            <a:avLst/>
          </a:prstGeom>
        </p:spPr>
        <p:txBody>
          <a:bodyPr>
            <a:normAutofit/>
          </a:bodyPr>
          <a:lstStyle>
            <a:lvl1pPr marL="0" indent="0" algn="ctr" defTabSz="457200" rtl="0" eaLnBrk="1" fontAlgn="base" hangingPunct="1">
              <a:spcBef>
                <a:spcPct val="20000"/>
              </a:spcBef>
              <a:spcAft>
                <a:spcPct val="0"/>
              </a:spcAft>
              <a:buFont typeface="Arial" charset="0"/>
              <a:buNone/>
              <a:defRPr sz="3200" kern="1200">
                <a:solidFill>
                  <a:schemeClr val="tx1">
                    <a:tint val="75000"/>
                  </a:schemeClr>
                </a:solidFill>
                <a:latin typeface="+mn-lt"/>
                <a:ea typeface="ＭＳ Ｐゴシック" charset="0"/>
                <a:cs typeface="ＭＳ Ｐゴシック" charset="0"/>
              </a:defRPr>
            </a:lvl1pPr>
            <a:lvl2pPr marL="457200" indent="0" algn="ctr" defTabSz="457200" rtl="0" eaLnBrk="1" fontAlgn="base" hangingPunct="1">
              <a:spcBef>
                <a:spcPct val="20000"/>
              </a:spcBef>
              <a:spcAft>
                <a:spcPct val="0"/>
              </a:spcAft>
              <a:buFont typeface="Arial" charset="0"/>
              <a:buNone/>
              <a:defRPr sz="2800" kern="1200">
                <a:solidFill>
                  <a:schemeClr val="tx1">
                    <a:tint val="75000"/>
                  </a:schemeClr>
                </a:solidFill>
                <a:latin typeface="+mn-lt"/>
                <a:ea typeface="ＭＳ Ｐゴシック" charset="0"/>
                <a:cs typeface="+mn-cs"/>
              </a:defRPr>
            </a:lvl2pPr>
            <a:lvl3pPr marL="914400" indent="0" algn="ctr" defTabSz="457200" rtl="0" eaLnBrk="1" fontAlgn="base" hangingPunct="1">
              <a:spcBef>
                <a:spcPct val="20000"/>
              </a:spcBef>
              <a:spcAft>
                <a:spcPct val="0"/>
              </a:spcAft>
              <a:buFont typeface="Arial" charset="0"/>
              <a:buNone/>
              <a:defRPr sz="2400" kern="1200">
                <a:solidFill>
                  <a:schemeClr val="tx1">
                    <a:tint val="75000"/>
                  </a:schemeClr>
                </a:solidFill>
                <a:latin typeface="+mn-lt"/>
                <a:ea typeface="ＭＳ Ｐゴシック" charset="0"/>
                <a:cs typeface="+mn-cs"/>
              </a:defRPr>
            </a:lvl3pPr>
            <a:lvl4pPr marL="13716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altLang="en-US" dirty="0">
              <a:solidFill>
                <a:srgbClr val="76777B"/>
              </a:solidFill>
            </a:endParaRPr>
          </a:p>
          <a:p>
            <a:endParaRPr lang="en-US" altLang="en-US" dirty="0">
              <a:solidFill>
                <a:srgbClr val="76777B"/>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446080671"/>
              </p:ext>
            </p:extLst>
          </p:nvPr>
        </p:nvGraphicFramePr>
        <p:xfrm>
          <a:off x="2012950" y="1931465"/>
          <a:ext cx="8128000" cy="273115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1268112">
                <a:tc>
                  <a:txBody>
                    <a:bodyPr/>
                    <a:lstStyle/>
                    <a:p>
                      <a:r>
                        <a:rPr lang="en-US" b="1" dirty="0">
                          <a:solidFill>
                            <a:schemeClr val="tx1"/>
                          </a:solidFill>
                        </a:rPr>
                        <a:t>Lost</a:t>
                      </a:r>
                      <a:r>
                        <a:rPr lang="en-US" b="1" baseline="0" dirty="0">
                          <a:solidFill>
                            <a:schemeClr val="tx1"/>
                          </a:solidFill>
                        </a:rPr>
                        <a:t> or </a:t>
                      </a:r>
                      <a:r>
                        <a:rPr lang="en-US" b="1" dirty="0">
                          <a:solidFill>
                            <a:schemeClr val="tx1"/>
                          </a:solidFill>
                        </a:rPr>
                        <a:t>Stolen P-Card</a:t>
                      </a:r>
                    </a:p>
                  </a:txBody>
                  <a:tcPr/>
                </a:tc>
                <a:tc>
                  <a:txBody>
                    <a:bodyPr/>
                    <a:lstStyle/>
                    <a:p>
                      <a:r>
                        <a:rPr lang="en-US" dirty="0">
                          <a:solidFill>
                            <a:schemeClr val="tx1"/>
                          </a:solidFill>
                        </a:rPr>
                        <a:t>Contact US Bank Customer Service 1-800-344-5696</a:t>
                      </a:r>
                    </a:p>
                    <a:p>
                      <a:endParaRPr lang="en-US" dirty="0">
                        <a:solidFill>
                          <a:schemeClr val="tx1"/>
                        </a:solidFill>
                      </a:endParaRPr>
                    </a:p>
                    <a:p>
                      <a:r>
                        <a:rPr lang="en-US" dirty="0">
                          <a:solidFill>
                            <a:schemeClr val="tx1"/>
                          </a:solidFill>
                        </a:rPr>
                        <a:t>Contact</a:t>
                      </a:r>
                      <a:r>
                        <a:rPr lang="en-US" baseline="0" dirty="0">
                          <a:solidFill>
                            <a:schemeClr val="tx1"/>
                          </a:solidFill>
                        </a:rPr>
                        <a:t> a P-Card Administrator</a:t>
                      </a:r>
                      <a:endParaRPr lang="en-US" dirty="0">
                        <a:solidFill>
                          <a:schemeClr val="tx1"/>
                        </a:solidFill>
                      </a:endParaRPr>
                    </a:p>
                  </a:txBody>
                  <a:tcPr/>
                </a:tc>
                <a:extLst>
                  <a:ext uri="{0D108BD9-81ED-4DB2-BD59-A6C34878D82A}">
                    <a16:rowId xmlns:a16="http://schemas.microsoft.com/office/drawing/2014/main" val="10000"/>
                  </a:ext>
                </a:extLst>
              </a:tr>
              <a:tr h="1318054">
                <a:tc>
                  <a:txBody>
                    <a:bodyPr/>
                    <a:lstStyle/>
                    <a:p>
                      <a:r>
                        <a:rPr lang="en-US" b="1" dirty="0"/>
                        <a:t>Intercepted P-Card</a:t>
                      </a:r>
                    </a:p>
                  </a:txBody>
                  <a:tcPr/>
                </a:tc>
                <a:tc>
                  <a:txBody>
                    <a:bodyPr/>
                    <a:lstStyle/>
                    <a:p>
                      <a:r>
                        <a:rPr lang="en-US" b="1" dirty="0">
                          <a:solidFill>
                            <a:schemeClr val="tx1"/>
                          </a:solidFill>
                        </a:rPr>
                        <a:t>Contact US Bank Customer Service 1-800-344-5696</a:t>
                      </a:r>
                    </a:p>
                    <a:p>
                      <a:endParaRPr lang="en-US" b="1" dirty="0">
                        <a:solidFill>
                          <a:schemeClr val="tx1"/>
                        </a:solidFill>
                      </a:endParaRPr>
                    </a:p>
                    <a:p>
                      <a:r>
                        <a:rPr lang="en-US" b="1" dirty="0">
                          <a:solidFill>
                            <a:schemeClr val="tx1"/>
                          </a:solidFill>
                        </a:rPr>
                        <a:t>Contact</a:t>
                      </a:r>
                      <a:r>
                        <a:rPr lang="en-US" b="1" baseline="0" dirty="0">
                          <a:solidFill>
                            <a:schemeClr val="tx1"/>
                          </a:solidFill>
                        </a:rPr>
                        <a:t> a P-Card Administrator</a:t>
                      </a:r>
                      <a:endParaRPr lang="en-US" b="1" dirty="0">
                        <a:solidFill>
                          <a:schemeClr val="tx1"/>
                        </a:solidFill>
                      </a:endParaRPr>
                    </a:p>
                    <a:p>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64431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1981200" y="821535"/>
            <a:ext cx="8229600" cy="1143000"/>
          </a:xfrm>
        </p:spPr>
        <p:txBody>
          <a:bodyPr/>
          <a:lstStyle/>
          <a:p>
            <a:r>
              <a:rPr lang="en-US" sz="3600" dirty="0"/>
              <a:t>Disputing A Charge</a:t>
            </a:r>
          </a:p>
        </p:txBody>
      </p:sp>
      <p:graphicFrame>
        <p:nvGraphicFramePr>
          <p:cNvPr id="5" name="Table 4"/>
          <p:cNvGraphicFramePr>
            <a:graphicFrameLocks noGrp="1"/>
          </p:cNvGraphicFramePr>
          <p:nvPr>
            <p:extLst>
              <p:ext uri="{D42A27DB-BD31-4B8C-83A1-F6EECF244321}">
                <p14:modId xmlns:p14="http://schemas.microsoft.com/office/powerpoint/2010/main" val="4142413078"/>
              </p:ext>
            </p:extLst>
          </p:nvPr>
        </p:nvGraphicFramePr>
        <p:xfrm>
          <a:off x="3048000" y="1964535"/>
          <a:ext cx="6096000" cy="2906209"/>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000"/>
                    </a:ext>
                  </a:extLst>
                </a:gridCol>
              </a:tblGrid>
              <a:tr h="384740">
                <a:tc>
                  <a:txBody>
                    <a:bodyPr/>
                    <a:lstStyle/>
                    <a:p>
                      <a:pPr marL="0" indent="0" eaLnBrk="1" hangingPunct="1">
                        <a:buNone/>
                      </a:pPr>
                      <a:r>
                        <a:rPr lang="en-US" dirty="0"/>
                        <a:t>Resolving Disputes</a:t>
                      </a:r>
                    </a:p>
                  </a:txBody>
                  <a:tcPr/>
                </a:tc>
                <a:extLst>
                  <a:ext uri="{0D108BD9-81ED-4DB2-BD59-A6C34878D82A}">
                    <a16:rowId xmlns:a16="http://schemas.microsoft.com/office/drawing/2014/main" val="10000"/>
                  </a:ext>
                </a:extLst>
              </a:tr>
              <a:tr h="4183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Time limit 60 days from the transaction date</a:t>
                      </a:r>
                    </a:p>
                  </a:txBody>
                  <a:tcPr/>
                </a:tc>
                <a:extLst>
                  <a:ext uri="{0D108BD9-81ED-4DB2-BD59-A6C34878D82A}">
                    <a16:rowId xmlns:a16="http://schemas.microsoft.com/office/drawing/2014/main" val="10001"/>
                  </a:ext>
                </a:extLst>
              </a:tr>
              <a:tr h="6118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Cardholder or reconciler to work with merchant first</a:t>
                      </a:r>
                    </a:p>
                    <a:p>
                      <a:pPr marL="0" indent="0" eaLnBrk="1" hangingPunct="1">
                        <a:buNone/>
                      </a:pPr>
                      <a:endParaRPr lang="en-US" dirty="0"/>
                    </a:p>
                  </a:txBody>
                  <a:tcPr/>
                </a:tc>
                <a:extLst>
                  <a:ext uri="{0D108BD9-81ED-4DB2-BD59-A6C34878D82A}">
                    <a16:rowId xmlns:a16="http://schemas.microsoft.com/office/drawing/2014/main" val="10002"/>
                  </a:ext>
                </a:extLst>
              </a:tr>
              <a:tr h="1398485">
                <a:tc>
                  <a:txBody>
                    <a:bodyPr/>
                    <a:lstStyle/>
                    <a:p>
                      <a:pPr marL="0" indent="0" eaLnBrk="1" hangingPunct="1">
                        <a:buNone/>
                      </a:pPr>
                      <a:r>
                        <a:rPr lang="en-US" dirty="0"/>
                        <a:t>Disputes can be submitted 3 ways:</a:t>
                      </a:r>
                    </a:p>
                    <a:p>
                      <a:pPr marL="342900" indent="-342900" eaLnBrk="1" hangingPunct="1">
                        <a:buAutoNum type="arabicPeriod"/>
                      </a:pPr>
                      <a:r>
                        <a:rPr lang="en-US" dirty="0"/>
                        <a:t>US</a:t>
                      </a:r>
                      <a:r>
                        <a:rPr lang="en-US" baseline="0" dirty="0"/>
                        <a:t> Bank Access Online</a:t>
                      </a:r>
                    </a:p>
                    <a:p>
                      <a:pPr marL="342900" indent="-342900" eaLnBrk="1" hangingPunct="1">
                        <a:buAutoNum type="arabicPeriod"/>
                      </a:pPr>
                      <a:r>
                        <a:rPr lang="en-US" baseline="0" dirty="0"/>
                        <a:t>Contact US Bank Customer Service</a:t>
                      </a:r>
                    </a:p>
                    <a:p>
                      <a:pPr marL="342900" indent="-342900" eaLnBrk="1" hangingPunct="1">
                        <a:buAutoNum type="arabicPeriod"/>
                      </a:pPr>
                      <a:r>
                        <a:rPr lang="en-US" baseline="0" dirty="0"/>
                        <a:t>Contact a P-Card Administrator</a:t>
                      </a:r>
                      <a:r>
                        <a:rPr lang="en-US" dirty="0"/>
                        <a:t> </a:t>
                      </a:r>
                    </a:p>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12810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194740" y="271522"/>
            <a:ext cx="3802519" cy="850387"/>
          </a:xfrm>
          <a:prstGeom prst="roundRect">
            <a:avLst/>
          </a:prstGeom>
          <a:solidFill>
            <a:schemeClr val="accent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Fraud</a:t>
            </a:r>
          </a:p>
        </p:txBody>
      </p:sp>
      <p:sp>
        <p:nvSpPr>
          <p:cNvPr id="3" name="Content Placeholder 2"/>
          <p:cNvSpPr>
            <a:spLocks noGrp="1"/>
          </p:cNvSpPr>
          <p:nvPr>
            <p:ph idx="1"/>
          </p:nvPr>
        </p:nvSpPr>
        <p:spPr>
          <a:xfrm>
            <a:off x="1179753" y="1502374"/>
            <a:ext cx="9997440" cy="4060226"/>
          </a:xfrm>
        </p:spPr>
        <p:txBody>
          <a:bodyPr/>
          <a:lstStyle/>
          <a:p>
            <a:pPr>
              <a:lnSpc>
                <a:spcPct val="75000"/>
              </a:lnSpc>
            </a:pPr>
            <a:r>
              <a:rPr lang="en-US" altLang="ja-JP" sz="2400" dirty="0">
                <a:ea typeface="ＭＳ Ｐゴシック" panose="020B0600070205080204" pitchFamily="34" charset="-128"/>
              </a:rPr>
              <a:t>Fraud cases should be initiated over the phone </a:t>
            </a:r>
            <a:r>
              <a:rPr lang="en-US" altLang="ja-JP" sz="2400" b="1" dirty="0">
                <a:ea typeface="ＭＳ Ｐゴシック" panose="020B0600070205080204" pitchFamily="34" charset="-128"/>
              </a:rPr>
              <a:t>(1-800-344-5696). </a:t>
            </a:r>
            <a:r>
              <a:rPr lang="en-US" altLang="ja-JP" sz="2400" i="1" dirty="0">
                <a:ea typeface="ＭＳ Ｐゴシック" panose="020B0600070205080204" pitchFamily="34" charset="-128"/>
              </a:rPr>
              <a:t>Please do not use mail, fax or online processes to initiate fraud.</a:t>
            </a:r>
          </a:p>
          <a:p>
            <a:pPr>
              <a:lnSpc>
                <a:spcPct val="75000"/>
              </a:lnSpc>
            </a:pPr>
            <a:r>
              <a:rPr lang="en-US" altLang="ja-JP" sz="2400" dirty="0">
                <a:ea typeface="ＭＳ Ｐゴシック" panose="020B0600070205080204" pitchFamily="34" charset="-128"/>
              </a:rPr>
              <a:t>Fraud must be reported within </a:t>
            </a:r>
            <a:r>
              <a:rPr lang="en-US" altLang="ja-JP" sz="2400" u="sng" dirty="0">
                <a:ea typeface="ＭＳ Ｐゴシック" panose="020B0600070205080204" pitchFamily="34" charset="-128"/>
              </a:rPr>
              <a:t>60 days</a:t>
            </a:r>
            <a:r>
              <a:rPr lang="en-US" altLang="ja-JP" sz="2400" dirty="0">
                <a:ea typeface="ＭＳ Ｐゴシック" panose="020B0600070205080204" pitchFamily="34" charset="-128"/>
              </a:rPr>
              <a:t> of the transaction date</a:t>
            </a:r>
          </a:p>
          <a:p>
            <a:pPr>
              <a:lnSpc>
                <a:spcPct val="75000"/>
              </a:lnSpc>
            </a:pPr>
            <a:r>
              <a:rPr lang="en-US" altLang="ja-JP" sz="2400" dirty="0">
                <a:ea typeface="ＭＳ Ｐゴシック" panose="020B0600070205080204" pitchFamily="34" charset="-128"/>
              </a:rPr>
              <a:t>You will be asked to close your card. </a:t>
            </a:r>
          </a:p>
          <a:p>
            <a:pPr>
              <a:lnSpc>
                <a:spcPct val="75000"/>
              </a:lnSpc>
            </a:pPr>
            <a:r>
              <a:rPr lang="en-US" altLang="ja-JP" sz="2400" dirty="0">
                <a:ea typeface="ＭＳ Ｐゴシック" panose="020B0600070205080204" pitchFamily="34" charset="-128"/>
              </a:rPr>
              <a:t>Provisional credit will be applied to the new account </a:t>
            </a:r>
          </a:p>
          <a:p>
            <a:pPr>
              <a:lnSpc>
                <a:spcPct val="75000"/>
              </a:lnSpc>
            </a:pPr>
            <a:r>
              <a:rPr lang="en-US" altLang="ja-JP" sz="2400" dirty="0">
                <a:ea typeface="ＭＳ Ｐゴシック" panose="020B0600070205080204" pitchFamily="34" charset="-128"/>
              </a:rPr>
              <a:t>The cardholder will be sent a Statement of Fraud to confirm that they did not authorize those transactions</a:t>
            </a:r>
          </a:p>
          <a:p>
            <a:pPr lvl="1">
              <a:lnSpc>
                <a:spcPct val="75000"/>
              </a:lnSpc>
            </a:pPr>
            <a:r>
              <a:rPr lang="en-US" altLang="ja-JP" sz="2400" b="1" dirty="0">
                <a:ea typeface="ＭＳ Ｐゴシック" panose="020B0600070205080204" pitchFamily="34" charset="-128"/>
              </a:rPr>
              <a:t>If the signed Statement of Fraud is not received by the bank, the new account will have the charges reapplied and the cardholder will be liable to pay for them </a:t>
            </a:r>
          </a:p>
          <a:p>
            <a:pPr lvl="1">
              <a:lnSpc>
                <a:spcPct val="75000"/>
              </a:lnSpc>
            </a:pPr>
            <a:endParaRPr lang="en-US" altLang="en-US" sz="2400" b="1" i="1" dirty="0">
              <a:ea typeface="ＭＳ Ｐゴシック" panose="020B0600070205080204" pitchFamily="34" charset="-128"/>
            </a:endParaRPr>
          </a:p>
          <a:p>
            <a:pPr marL="57150" indent="0">
              <a:lnSpc>
                <a:spcPct val="75000"/>
              </a:lnSpc>
              <a:buNone/>
            </a:pPr>
            <a:r>
              <a:rPr lang="en-US" altLang="en-US" sz="2400" i="1" dirty="0"/>
              <a:t>The </a:t>
            </a:r>
            <a:r>
              <a:rPr lang="en-US" altLang="en-US" sz="2400" i="1" dirty="0">
                <a:solidFill>
                  <a:schemeClr val="accent1"/>
                </a:solidFill>
              </a:rPr>
              <a:t>Fraud and Dispute Process </a:t>
            </a:r>
            <a:r>
              <a:rPr lang="en-US" altLang="en-US" sz="2400" i="1" dirty="0"/>
              <a:t>document is available upon request explaining the processes in more detail.</a:t>
            </a:r>
          </a:p>
          <a:p>
            <a:pPr lvl="1">
              <a:lnSpc>
                <a:spcPct val="75000"/>
              </a:lnSpc>
            </a:pPr>
            <a:endParaRPr lang="en-US" altLang="en-US" sz="2400"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74" y="5943065"/>
            <a:ext cx="2072304" cy="761255"/>
          </a:xfrm>
          <a:prstGeom prst="rect">
            <a:avLst/>
          </a:prstGeom>
        </p:spPr>
      </p:pic>
    </p:spTree>
    <p:extLst>
      <p:ext uri="{BB962C8B-B14F-4D97-AF65-F5344CB8AC3E}">
        <p14:creationId xmlns:p14="http://schemas.microsoft.com/office/powerpoint/2010/main" val="3938051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4"/>
          <p:cNvSpPr>
            <a:spLocks noGrp="1"/>
          </p:cNvSpPr>
          <p:nvPr>
            <p:ph type="ctrTitle"/>
          </p:nvPr>
        </p:nvSpPr>
        <p:spPr bwMode="auto">
          <a:xfrm>
            <a:off x="1755008" y="430498"/>
            <a:ext cx="9121815" cy="8813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3600" dirty="0">
                <a:latin typeface="Arial" charset="0"/>
                <a:cs typeface="Arial" charset="0"/>
              </a:rPr>
              <a:t>CardQuest Landing Page</a:t>
            </a:r>
          </a:p>
        </p:txBody>
      </p:sp>
      <p:sp>
        <p:nvSpPr>
          <p:cNvPr id="4" name="Content Placeholder 2"/>
          <p:cNvSpPr txBox="1">
            <a:spLocks/>
          </p:cNvSpPr>
          <p:nvPr/>
        </p:nvSpPr>
        <p:spPr>
          <a:xfrm>
            <a:off x="1962150" y="2076450"/>
            <a:ext cx="8229600" cy="3394472"/>
          </a:xfrm>
          <a:prstGeom prst="rect">
            <a:avLst/>
          </a:prstGeom>
        </p:spPr>
        <p:txBody>
          <a:bodyPr>
            <a:normAutofit/>
          </a:bodyPr>
          <a:lstStyle>
            <a:lvl1pPr marL="0" indent="0" algn="ctr" defTabSz="457200" rtl="0" eaLnBrk="1" fontAlgn="base" hangingPunct="1">
              <a:spcBef>
                <a:spcPct val="20000"/>
              </a:spcBef>
              <a:spcAft>
                <a:spcPct val="0"/>
              </a:spcAft>
              <a:buFont typeface="Arial" charset="0"/>
              <a:buNone/>
              <a:defRPr sz="3200" kern="1200">
                <a:solidFill>
                  <a:schemeClr val="tx1">
                    <a:tint val="75000"/>
                  </a:schemeClr>
                </a:solidFill>
                <a:latin typeface="+mn-lt"/>
                <a:ea typeface="ＭＳ Ｐゴシック" charset="0"/>
                <a:cs typeface="ＭＳ Ｐゴシック" charset="0"/>
              </a:defRPr>
            </a:lvl1pPr>
            <a:lvl2pPr marL="457200" indent="0" algn="ctr" defTabSz="457200" rtl="0" eaLnBrk="1" fontAlgn="base" hangingPunct="1">
              <a:spcBef>
                <a:spcPct val="20000"/>
              </a:spcBef>
              <a:spcAft>
                <a:spcPct val="0"/>
              </a:spcAft>
              <a:buFont typeface="Arial" charset="0"/>
              <a:buNone/>
              <a:defRPr sz="2800" kern="1200">
                <a:solidFill>
                  <a:schemeClr val="tx1">
                    <a:tint val="75000"/>
                  </a:schemeClr>
                </a:solidFill>
                <a:latin typeface="+mn-lt"/>
                <a:ea typeface="ＭＳ Ｐゴシック" charset="0"/>
                <a:cs typeface="+mn-cs"/>
              </a:defRPr>
            </a:lvl2pPr>
            <a:lvl3pPr marL="914400" indent="0" algn="ctr" defTabSz="457200" rtl="0" eaLnBrk="1" fontAlgn="base" hangingPunct="1">
              <a:spcBef>
                <a:spcPct val="20000"/>
              </a:spcBef>
              <a:spcAft>
                <a:spcPct val="0"/>
              </a:spcAft>
              <a:buFont typeface="Arial" charset="0"/>
              <a:buNone/>
              <a:defRPr sz="2400" kern="1200">
                <a:solidFill>
                  <a:schemeClr val="tx1">
                    <a:tint val="75000"/>
                  </a:schemeClr>
                </a:solidFill>
                <a:latin typeface="+mn-lt"/>
                <a:ea typeface="ＭＳ Ｐゴシック" charset="0"/>
                <a:cs typeface="+mn-cs"/>
              </a:defRPr>
            </a:lvl3pPr>
            <a:lvl4pPr marL="13716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altLang="en-US">
              <a:solidFill>
                <a:srgbClr val="76777B"/>
              </a:solidFill>
            </a:endParaRPr>
          </a:p>
          <a:p>
            <a:endParaRPr lang="en-US" altLang="en-US" dirty="0">
              <a:solidFill>
                <a:srgbClr val="76777B"/>
              </a:solidFill>
            </a:endParaRPr>
          </a:p>
        </p:txBody>
      </p:sp>
      <p:pic>
        <p:nvPicPr>
          <p:cNvPr id="7" name="Picture 6">
            <a:extLst>
              <a:ext uri="{FF2B5EF4-FFF2-40B4-BE49-F238E27FC236}">
                <a16:creationId xmlns:a16="http://schemas.microsoft.com/office/drawing/2014/main" id="{E520E37C-6631-6DED-7D0D-716A75A6B1BB}"/>
              </a:ext>
            </a:extLst>
          </p:cNvPr>
          <p:cNvPicPr>
            <a:picLocks noChangeAspect="1"/>
          </p:cNvPicPr>
          <p:nvPr/>
        </p:nvPicPr>
        <p:blipFill>
          <a:blip r:embed="rId4"/>
          <a:stretch>
            <a:fillRect/>
          </a:stretch>
        </p:blipFill>
        <p:spPr>
          <a:xfrm>
            <a:off x="2085139" y="1387078"/>
            <a:ext cx="8293497" cy="46422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 name="Picture 2">
            <a:extLst>
              <a:ext uri="{FF2B5EF4-FFF2-40B4-BE49-F238E27FC236}">
                <a16:creationId xmlns:a16="http://schemas.microsoft.com/office/drawing/2014/main" id="{4EB7BD8D-1133-67FC-EDBD-B78F2AF63097}"/>
              </a:ext>
            </a:extLst>
          </p:cNvPr>
          <p:cNvPicPr>
            <a:picLocks noChangeAspect="1"/>
          </p:cNvPicPr>
          <p:nvPr/>
        </p:nvPicPr>
        <p:blipFill>
          <a:blip r:embed="rId5"/>
          <a:stretch>
            <a:fillRect/>
          </a:stretch>
        </p:blipFill>
        <p:spPr>
          <a:xfrm>
            <a:off x="3672757" y="1518047"/>
            <a:ext cx="1041483" cy="1330784"/>
          </a:xfrm>
          <a:prstGeom prst="rect">
            <a:avLst/>
          </a:prstGeom>
          <a:effectLst>
            <a:glow rad="63500">
              <a:schemeClr val="accent1">
                <a:satMod val="175000"/>
                <a:alpha val="40000"/>
              </a:schemeClr>
            </a:glow>
          </a:effectLst>
        </p:spPr>
      </p:pic>
    </p:spTree>
    <p:extLst>
      <p:ext uri="{BB962C8B-B14F-4D97-AF65-F5344CB8AC3E}">
        <p14:creationId xmlns:p14="http://schemas.microsoft.com/office/powerpoint/2010/main" val="214407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4"/>
          <p:cNvSpPr>
            <a:spLocks noGrp="1"/>
          </p:cNvSpPr>
          <p:nvPr>
            <p:ph type="ctrTitle"/>
          </p:nvPr>
        </p:nvSpPr>
        <p:spPr bwMode="auto">
          <a:xfrm>
            <a:off x="1755010" y="693640"/>
            <a:ext cx="9121815" cy="8813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3600" dirty="0">
                <a:latin typeface="Arial" charset="0"/>
                <a:cs typeface="Arial" charset="0"/>
              </a:rPr>
              <a:t>What is CardQuest and how does it work?</a:t>
            </a:r>
          </a:p>
        </p:txBody>
      </p:sp>
      <p:sp>
        <p:nvSpPr>
          <p:cNvPr id="4" name="Content Placeholder 2"/>
          <p:cNvSpPr txBox="1">
            <a:spLocks/>
          </p:cNvSpPr>
          <p:nvPr/>
        </p:nvSpPr>
        <p:spPr>
          <a:xfrm>
            <a:off x="1962150" y="2076450"/>
            <a:ext cx="8229600" cy="3394472"/>
          </a:xfrm>
          <a:prstGeom prst="rect">
            <a:avLst/>
          </a:prstGeom>
        </p:spPr>
        <p:txBody>
          <a:bodyPr>
            <a:normAutofit/>
          </a:bodyPr>
          <a:lstStyle>
            <a:lvl1pPr marL="0" indent="0" algn="ctr" defTabSz="457200" rtl="0" eaLnBrk="1" fontAlgn="base" hangingPunct="1">
              <a:spcBef>
                <a:spcPct val="20000"/>
              </a:spcBef>
              <a:spcAft>
                <a:spcPct val="0"/>
              </a:spcAft>
              <a:buFont typeface="Arial" charset="0"/>
              <a:buNone/>
              <a:defRPr sz="3200" kern="1200">
                <a:solidFill>
                  <a:schemeClr val="tx1">
                    <a:tint val="75000"/>
                  </a:schemeClr>
                </a:solidFill>
                <a:latin typeface="+mn-lt"/>
                <a:ea typeface="ＭＳ Ｐゴシック" charset="0"/>
                <a:cs typeface="ＭＳ Ｐゴシック" charset="0"/>
              </a:defRPr>
            </a:lvl1pPr>
            <a:lvl2pPr marL="457200" indent="0" algn="ctr" defTabSz="457200" rtl="0" eaLnBrk="1" fontAlgn="base" hangingPunct="1">
              <a:spcBef>
                <a:spcPct val="20000"/>
              </a:spcBef>
              <a:spcAft>
                <a:spcPct val="0"/>
              </a:spcAft>
              <a:buFont typeface="Arial" charset="0"/>
              <a:buNone/>
              <a:defRPr sz="2800" kern="1200">
                <a:solidFill>
                  <a:schemeClr val="tx1">
                    <a:tint val="75000"/>
                  </a:schemeClr>
                </a:solidFill>
                <a:latin typeface="+mn-lt"/>
                <a:ea typeface="ＭＳ Ｐゴシック" charset="0"/>
                <a:cs typeface="+mn-cs"/>
              </a:defRPr>
            </a:lvl2pPr>
            <a:lvl3pPr marL="914400" indent="0" algn="ctr" defTabSz="457200" rtl="0" eaLnBrk="1" fontAlgn="base" hangingPunct="1">
              <a:spcBef>
                <a:spcPct val="20000"/>
              </a:spcBef>
              <a:spcAft>
                <a:spcPct val="0"/>
              </a:spcAft>
              <a:buFont typeface="Arial" charset="0"/>
              <a:buNone/>
              <a:defRPr sz="2400" kern="1200">
                <a:solidFill>
                  <a:schemeClr val="tx1">
                    <a:tint val="75000"/>
                  </a:schemeClr>
                </a:solidFill>
                <a:latin typeface="+mn-lt"/>
                <a:ea typeface="ＭＳ Ｐゴシック" charset="0"/>
                <a:cs typeface="+mn-cs"/>
              </a:defRPr>
            </a:lvl3pPr>
            <a:lvl4pPr marL="13716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altLang="en-US">
              <a:solidFill>
                <a:srgbClr val="76777B"/>
              </a:solidFill>
            </a:endParaRPr>
          </a:p>
          <a:p>
            <a:endParaRPr lang="en-US" altLang="en-US" dirty="0">
              <a:solidFill>
                <a:srgbClr val="76777B"/>
              </a:solidFill>
            </a:endParaRPr>
          </a:p>
        </p:txBody>
      </p:sp>
      <p:sp>
        <p:nvSpPr>
          <p:cNvPr id="25" name="Rounded Rectangle 24"/>
          <p:cNvSpPr/>
          <p:nvPr/>
        </p:nvSpPr>
        <p:spPr>
          <a:xfrm>
            <a:off x="2820513" y="1702934"/>
            <a:ext cx="5873578"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ln w="0"/>
                <a:solidFill>
                  <a:schemeClr val="tx1"/>
                </a:solidFill>
              </a:rPr>
              <a:t>Daily transactions downloaded electronically from Visa into CardQuest</a:t>
            </a:r>
          </a:p>
        </p:txBody>
      </p:sp>
      <p:sp>
        <p:nvSpPr>
          <p:cNvPr id="26" name="Rounded Rectangle 25"/>
          <p:cNvSpPr/>
          <p:nvPr/>
        </p:nvSpPr>
        <p:spPr>
          <a:xfrm>
            <a:off x="2803540" y="2290879"/>
            <a:ext cx="5873578"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Billing Cycle (begins on 16</a:t>
            </a:r>
            <a:r>
              <a:rPr lang="en-US" sz="1600" baseline="30000" dirty="0">
                <a:solidFill>
                  <a:schemeClr val="tx1"/>
                </a:solidFill>
              </a:rPr>
              <a:t>th</a:t>
            </a:r>
            <a:r>
              <a:rPr lang="en-US" sz="1600" dirty="0">
                <a:solidFill>
                  <a:schemeClr val="tx1"/>
                </a:solidFill>
              </a:rPr>
              <a:t> &amp; ends on 15</a:t>
            </a:r>
            <a:r>
              <a:rPr lang="en-US" sz="1600" baseline="30000" dirty="0">
                <a:solidFill>
                  <a:schemeClr val="tx1"/>
                </a:solidFill>
              </a:rPr>
              <a:t>th</a:t>
            </a:r>
            <a:r>
              <a:rPr lang="en-US" sz="1600" dirty="0">
                <a:solidFill>
                  <a:schemeClr val="tx1"/>
                </a:solidFill>
              </a:rPr>
              <a:t> of every month) </a:t>
            </a:r>
          </a:p>
        </p:txBody>
      </p:sp>
      <p:sp>
        <p:nvSpPr>
          <p:cNvPr id="27" name="Rounded Rectangle 26"/>
          <p:cNvSpPr/>
          <p:nvPr/>
        </p:nvSpPr>
        <p:spPr>
          <a:xfrm>
            <a:off x="2803540" y="3495461"/>
            <a:ext cx="5873579"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Create report, move charges</a:t>
            </a:r>
          </a:p>
        </p:txBody>
      </p:sp>
      <p:sp>
        <p:nvSpPr>
          <p:cNvPr id="28" name="Rounded Rectangle 27"/>
          <p:cNvSpPr/>
          <p:nvPr/>
        </p:nvSpPr>
        <p:spPr>
          <a:xfrm>
            <a:off x="2803540" y="2893170"/>
            <a:ext cx="5873578"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Email notifications/reminders sent when there are transactions to reconcile</a:t>
            </a:r>
          </a:p>
        </p:txBody>
      </p:sp>
      <p:sp>
        <p:nvSpPr>
          <p:cNvPr id="29" name="Rounded Rectangle 28"/>
          <p:cNvSpPr/>
          <p:nvPr/>
        </p:nvSpPr>
        <p:spPr>
          <a:xfrm>
            <a:off x="2803538" y="4088696"/>
            <a:ext cx="5873580"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Enter item description and business purpose, and sales tax if applicable</a:t>
            </a:r>
          </a:p>
        </p:txBody>
      </p:sp>
      <p:sp>
        <p:nvSpPr>
          <p:cNvPr id="30" name="Rounded Rectangle 29"/>
          <p:cNvSpPr/>
          <p:nvPr/>
        </p:nvSpPr>
        <p:spPr>
          <a:xfrm>
            <a:off x="2803538" y="4691098"/>
            <a:ext cx="5873580"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Allocate to PTAs</a:t>
            </a:r>
          </a:p>
        </p:txBody>
      </p:sp>
      <p:sp>
        <p:nvSpPr>
          <p:cNvPr id="31" name="Rounded Rectangle 30"/>
          <p:cNvSpPr/>
          <p:nvPr/>
        </p:nvSpPr>
        <p:spPr>
          <a:xfrm>
            <a:off x="2803538" y="5282841"/>
            <a:ext cx="5873580"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Submit monthly transaction reports online with e-receipts for approval within system</a:t>
            </a:r>
          </a:p>
        </p:txBody>
      </p:sp>
      <p:sp>
        <p:nvSpPr>
          <p:cNvPr id="2" name="TextBox 1"/>
          <p:cNvSpPr txBox="1"/>
          <p:nvPr/>
        </p:nvSpPr>
        <p:spPr>
          <a:xfrm>
            <a:off x="2803540" y="6095208"/>
            <a:ext cx="5873579" cy="566859"/>
          </a:xfrm>
          <a:prstGeom prst="rect">
            <a:avLst/>
          </a:prstGeom>
          <a:noFill/>
        </p:spPr>
        <p:txBody>
          <a:bodyPr wrap="square" rtlCol="0">
            <a:spAutoFit/>
          </a:bodyPr>
          <a:lstStyle/>
          <a:p>
            <a:endParaRPr lang="en-US" dirty="0"/>
          </a:p>
        </p:txBody>
      </p:sp>
      <p:sp>
        <p:nvSpPr>
          <p:cNvPr id="12" name="Rounded Rectangle 11"/>
          <p:cNvSpPr/>
          <p:nvPr/>
        </p:nvSpPr>
        <p:spPr>
          <a:xfrm>
            <a:off x="2803538" y="5891546"/>
            <a:ext cx="5873580"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r>
              <a:rPr lang="en-US" sz="1600" dirty="0">
                <a:solidFill>
                  <a:schemeClr val="tx1"/>
                </a:solidFill>
              </a:rPr>
              <a:t>Send paper receipts and invoices to P-Card Services per FAR Audit Regulation (special envelopes will be provided)</a:t>
            </a:r>
          </a:p>
        </p:txBody>
      </p:sp>
    </p:spTree>
    <p:extLst>
      <p:ext uri="{BB962C8B-B14F-4D97-AF65-F5344CB8AC3E}">
        <p14:creationId xmlns:p14="http://schemas.microsoft.com/office/powerpoint/2010/main" val="1112161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1485413" y="821535"/>
            <a:ext cx="8229600" cy="1143000"/>
          </a:xfrm>
        </p:spPr>
        <p:txBody>
          <a:bodyPr/>
          <a:lstStyle/>
          <a:p>
            <a:r>
              <a:rPr lang="en-US" sz="3600" dirty="0"/>
              <a:t>Audit Rules</a:t>
            </a:r>
          </a:p>
        </p:txBody>
      </p:sp>
      <p:sp>
        <p:nvSpPr>
          <p:cNvPr id="5" name="TextBox 4"/>
          <p:cNvSpPr txBox="1"/>
          <p:nvPr/>
        </p:nvSpPr>
        <p:spPr>
          <a:xfrm>
            <a:off x="1561613" y="1595203"/>
            <a:ext cx="8077200" cy="369332"/>
          </a:xfrm>
          <a:prstGeom prst="rect">
            <a:avLst/>
          </a:prstGeom>
          <a:noFill/>
        </p:spPr>
        <p:txBody>
          <a:bodyPr wrap="square" rtlCol="0">
            <a:spAutoFit/>
          </a:bodyPr>
          <a:lstStyle/>
          <a:p>
            <a:pPr algn="ctr"/>
            <a:r>
              <a:rPr lang="en-US" dirty="0"/>
              <a:t>Built in audit rules to ensure expenses follow P-Card Policies</a:t>
            </a:r>
          </a:p>
        </p:txBody>
      </p:sp>
      <p:graphicFrame>
        <p:nvGraphicFramePr>
          <p:cNvPr id="6" name="Table 5"/>
          <p:cNvGraphicFramePr>
            <a:graphicFrameLocks noGrp="1"/>
          </p:cNvGraphicFramePr>
          <p:nvPr>
            <p:extLst>
              <p:ext uri="{D42A27DB-BD31-4B8C-83A1-F6EECF244321}">
                <p14:modId xmlns:p14="http://schemas.microsoft.com/office/powerpoint/2010/main" val="3704793987"/>
              </p:ext>
            </p:extLst>
          </p:nvPr>
        </p:nvGraphicFramePr>
        <p:xfrm>
          <a:off x="3739608" y="2235242"/>
          <a:ext cx="3721210" cy="2883561"/>
        </p:xfrm>
        <a:graphic>
          <a:graphicData uri="http://schemas.openxmlformats.org/drawingml/2006/table">
            <a:tbl>
              <a:tblPr firstRow="1" bandRow="1">
                <a:tableStyleId>{5C22544A-7EE6-4342-B048-85BDC9FD1C3A}</a:tableStyleId>
              </a:tblPr>
              <a:tblGrid>
                <a:gridCol w="3721210">
                  <a:extLst>
                    <a:ext uri="{9D8B030D-6E8A-4147-A177-3AD203B41FA5}">
                      <a16:colId xmlns:a16="http://schemas.microsoft.com/office/drawing/2014/main" val="20000"/>
                    </a:ext>
                  </a:extLst>
                </a:gridCol>
              </a:tblGrid>
              <a:tr h="376481">
                <a:tc>
                  <a:txBody>
                    <a:bodyPr/>
                    <a:lstStyle/>
                    <a:p>
                      <a:pPr algn="ctr"/>
                      <a:r>
                        <a:rPr lang="en-US" dirty="0"/>
                        <a:t>Goods &amp; Services</a:t>
                      </a:r>
                      <a:endParaRPr lang="en-US" dirty="0">
                        <a:solidFill>
                          <a:schemeClr val="tx1"/>
                        </a:solidFill>
                      </a:endParaRPr>
                    </a:p>
                  </a:txBody>
                  <a:tcPr/>
                </a:tc>
                <a:extLst>
                  <a:ext uri="{0D108BD9-81ED-4DB2-BD59-A6C34878D82A}">
                    <a16:rowId xmlns:a16="http://schemas.microsoft.com/office/drawing/2014/main" val="10000"/>
                  </a:ext>
                </a:extLst>
              </a:tr>
              <a:tr h="381710">
                <a:tc>
                  <a:txBody>
                    <a:bodyPr/>
                    <a:lstStyle/>
                    <a:p>
                      <a:r>
                        <a:rPr lang="en-US" dirty="0"/>
                        <a:t>Personal charges</a:t>
                      </a:r>
                      <a:endParaRPr lang="en-US" dirty="0">
                        <a:solidFill>
                          <a:schemeClr val="tx1"/>
                        </a:solidFill>
                      </a:endParaRPr>
                    </a:p>
                  </a:txBody>
                  <a:tcPr/>
                </a:tc>
                <a:extLst>
                  <a:ext uri="{0D108BD9-81ED-4DB2-BD59-A6C34878D82A}">
                    <a16:rowId xmlns:a16="http://schemas.microsoft.com/office/drawing/2014/main" val="10001"/>
                  </a:ext>
                </a:extLst>
              </a:tr>
              <a:tr h="381710">
                <a:tc>
                  <a:txBody>
                    <a:bodyPr/>
                    <a:lstStyle/>
                    <a:p>
                      <a:r>
                        <a:rPr lang="en-US" dirty="0"/>
                        <a:t>Receipt required for all transactions</a:t>
                      </a:r>
                      <a:endParaRPr lang="en-US" dirty="0">
                        <a:solidFill>
                          <a:schemeClr val="tx1"/>
                        </a:solidFill>
                      </a:endParaRPr>
                    </a:p>
                  </a:txBody>
                  <a:tcPr/>
                </a:tc>
                <a:extLst>
                  <a:ext uri="{0D108BD9-81ED-4DB2-BD59-A6C34878D82A}">
                    <a16:rowId xmlns:a16="http://schemas.microsoft.com/office/drawing/2014/main" val="10002"/>
                  </a:ext>
                </a:extLst>
              </a:tr>
              <a:tr h="658842">
                <a:tc>
                  <a:txBody>
                    <a:bodyPr/>
                    <a:lstStyle/>
                    <a:p>
                      <a:r>
                        <a:rPr lang="en-US" dirty="0"/>
                        <a:t>Purchases over 10K (justification form required)</a:t>
                      </a:r>
                      <a:endParaRPr lang="en-US" dirty="0">
                        <a:solidFill>
                          <a:schemeClr val="tx1"/>
                        </a:solidFill>
                      </a:endParaRPr>
                    </a:p>
                  </a:txBody>
                  <a:tcPr/>
                </a:tc>
                <a:extLst>
                  <a:ext uri="{0D108BD9-81ED-4DB2-BD59-A6C34878D82A}">
                    <a16:rowId xmlns:a16="http://schemas.microsoft.com/office/drawing/2014/main" val="10003"/>
                  </a:ext>
                </a:extLst>
              </a:tr>
              <a:tr h="381710">
                <a:tc>
                  <a:txBody>
                    <a:bodyPr/>
                    <a:lstStyle/>
                    <a:p>
                      <a:r>
                        <a:rPr lang="en-US" dirty="0"/>
                        <a:t>Duplicate transaction</a:t>
                      </a:r>
                      <a:endParaRPr lang="en-US" dirty="0">
                        <a:solidFill>
                          <a:schemeClr val="tx1"/>
                        </a:solidFill>
                      </a:endParaRPr>
                    </a:p>
                  </a:txBody>
                  <a:tcPr/>
                </a:tc>
                <a:extLst>
                  <a:ext uri="{0D108BD9-81ED-4DB2-BD59-A6C34878D82A}">
                    <a16:rowId xmlns:a16="http://schemas.microsoft.com/office/drawing/2014/main" val="10004"/>
                  </a:ext>
                </a:extLst>
              </a:tr>
              <a:tr h="444738">
                <a:tc>
                  <a:txBody>
                    <a:bodyPr/>
                    <a:lstStyle/>
                    <a:p>
                      <a:r>
                        <a:rPr lang="en-US" dirty="0"/>
                        <a:t>Gift cards</a:t>
                      </a:r>
                      <a:r>
                        <a:rPr lang="en-US" baseline="0" dirty="0"/>
                        <a:t> </a:t>
                      </a:r>
                      <a:r>
                        <a:rPr lang="en-US" dirty="0"/>
                        <a:t>(reportable</a:t>
                      </a:r>
                      <a:r>
                        <a:rPr lang="en-US" baseline="0" dirty="0"/>
                        <a:t> to Payroll)</a:t>
                      </a:r>
                      <a:endParaRPr lang="en-US"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7200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6F779-3F11-34F9-A83E-09BE7B2739AA}"/>
              </a:ext>
            </a:extLst>
          </p:cNvPr>
          <p:cNvSpPr>
            <a:spLocks noGrp="1"/>
          </p:cNvSpPr>
          <p:nvPr>
            <p:ph type="ctrTitle"/>
          </p:nvPr>
        </p:nvSpPr>
        <p:spPr>
          <a:xfrm>
            <a:off x="914400" y="1683386"/>
            <a:ext cx="10363200" cy="1470025"/>
          </a:xfrm>
          <a:ln>
            <a:prstDash val="sysDot"/>
          </a:ln>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lstStyle/>
          <a:p>
            <a:r>
              <a:rPr lang="en-US" dirty="0"/>
              <a:t>Purchase Card Program</a:t>
            </a:r>
            <a:br>
              <a:rPr lang="en-US" dirty="0"/>
            </a:br>
            <a:r>
              <a:rPr lang="en-US" dirty="0"/>
              <a:t>Goods and Services Training</a:t>
            </a:r>
          </a:p>
        </p:txBody>
      </p:sp>
      <p:sp>
        <p:nvSpPr>
          <p:cNvPr id="3" name="Subtitle 2">
            <a:extLst>
              <a:ext uri="{FF2B5EF4-FFF2-40B4-BE49-F238E27FC236}">
                <a16:creationId xmlns:a16="http://schemas.microsoft.com/office/drawing/2014/main" id="{D7A14C28-4406-9EDE-BEE6-71315EE7C5BE}"/>
              </a:ext>
            </a:extLst>
          </p:cNvPr>
          <p:cNvSpPr>
            <a:spLocks noGrp="1"/>
          </p:cNvSpPr>
          <p:nvPr>
            <p:ph type="subTitle" idx="1"/>
          </p:nvPr>
        </p:nvSpPr>
        <p:spPr>
          <a:xfrm>
            <a:off x="1828800" y="3704590"/>
            <a:ext cx="8534400" cy="1752600"/>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r>
              <a:rPr lang="en-US" sz="2400" dirty="0"/>
              <a:t>Presenters:</a:t>
            </a:r>
          </a:p>
          <a:p>
            <a:r>
              <a:rPr lang="en-US" sz="2400" dirty="0"/>
              <a:t>Brian Herrera</a:t>
            </a:r>
          </a:p>
          <a:p>
            <a:r>
              <a:rPr lang="en-US" sz="2400" dirty="0"/>
              <a:t>Lupe </a:t>
            </a:r>
            <a:r>
              <a:rPr lang="en-US" sz="2400" dirty="0" err="1"/>
              <a:t>Gudino</a:t>
            </a:r>
            <a:endParaRPr lang="en-US" sz="2400" dirty="0"/>
          </a:p>
          <a:p>
            <a:endParaRPr lang="en-US" sz="2400" dirty="0"/>
          </a:p>
          <a:p>
            <a:endParaRPr lang="en-US" dirty="0"/>
          </a:p>
        </p:txBody>
      </p:sp>
      <p:cxnSp>
        <p:nvCxnSpPr>
          <p:cNvPr id="4" name="Straight Connector 3">
            <a:extLst>
              <a:ext uri="{FF2B5EF4-FFF2-40B4-BE49-F238E27FC236}">
                <a16:creationId xmlns:a16="http://schemas.microsoft.com/office/drawing/2014/main" id="{DC605A8A-07FE-2F4E-0B12-6B6832DF9C76}"/>
              </a:ext>
            </a:extLst>
          </p:cNvPr>
          <p:cNvCxnSpPr>
            <a:cxnSpLocks/>
          </p:cNvCxnSpPr>
          <p:nvPr/>
        </p:nvCxnSpPr>
        <p:spPr>
          <a:xfrm>
            <a:off x="5875149" y="3511550"/>
            <a:ext cx="441702" cy="0"/>
          </a:xfrm>
          <a:prstGeom prst="line">
            <a:avLst/>
          </a:prstGeom>
          <a:ln w="50800">
            <a:solidFill>
              <a:srgbClr val="FF6B0A"/>
            </a:solidFill>
          </a:ln>
        </p:spPr>
        <p:style>
          <a:lnRef idx="1">
            <a:schemeClr val="accent2"/>
          </a:lnRef>
          <a:fillRef idx="0">
            <a:schemeClr val="accent2"/>
          </a:fillRef>
          <a:effectRef idx="0">
            <a:schemeClr val="accent2"/>
          </a:effectRef>
          <a:fontRef idx="minor">
            <a:schemeClr val="tx1"/>
          </a:fontRef>
        </p:style>
      </p:cxnSp>
      <p:sp>
        <p:nvSpPr>
          <p:cNvPr id="5" name="TextBox 4">
            <a:extLst>
              <a:ext uri="{FF2B5EF4-FFF2-40B4-BE49-F238E27FC236}">
                <a16:creationId xmlns:a16="http://schemas.microsoft.com/office/drawing/2014/main" id="{68050E11-2824-C1FA-BC3D-C340E7927FA3}"/>
              </a:ext>
            </a:extLst>
          </p:cNvPr>
          <p:cNvSpPr txBox="1"/>
          <p:nvPr/>
        </p:nvSpPr>
        <p:spPr>
          <a:xfrm>
            <a:off x="4975924" y="5823703"/>
            <a:ext cx="2369756" cy="369332"/>
          </a:xfrm>
          <a:prstGeom prst="rect">
            <a:avLst/>
          </a:prstGeom>
          <a:noFill/>
        </p:spPr>
        <p:txBody>
          <a:bodyPr wrap="square" rtlCol="0">
            <a:spAutoFit/>
          </a:bodyPr>
          <a:lstStyle/>
          <a:p>
            <a:pPr algn="ctr" defTabSz="457200" fontAlgn="base">
              <a:spcBef>
                <a:spcPct val="20000"/>
              </a:spcBef>
              <a:spcAft>
                <a:spcPct val="0"/>
              </a:spcAft>
            </a:pPr>
            <a:r>
              <a:rPr lang="en-US" dirty="0">
                <a:solidFill>
                  <a:schemeClr val="tx1">
                    <a:tint val="75000"/>
                  </a:schemeClr>
                </a:solidFill>
                <a:ea typeface="ＭＳ Ｐゴシック" charset="0"/>
              </a:rPr>
              <a:t>March 26, 2025</a:t>
            </a:r>
          </a:p>
        </p:txBody>
      </p:sp>
    </p:spTree>
    <p:extLst>
      <p:ext uri="{BB962C8B-B14F-4D97-AF65-F5344CB8AC3E}">
        <p14:creationId xmlns:p14="http://schemas.microsoft.com/office/powerpoint/2010/main" val="1617131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4"/>
          <p:cNvSpPr>
            <a:spLocks noGrp="1"/>
          </p:cNvSpPr>
          <p:nvPr>
            <p:ph type="ctrTitle"/>
          </p:nvPr>
        </p:nvSpPr>
        <p:spPr bwMode="auto">
          <a:xfrm>
            <a:off x="1755010" y="693640"/>
            <a:ext cx="9121815" cy="8813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3600" dirty="0">
                <a:latin typeface="Arial" charset="0"/>
                <a:cs typeface="Arial" charset="0"/>
              </a:rPr>
              <a:t>Tax Issues</a:t>
            </a:r>
          </a:p>
        </p:txBody>
      </p:sp>
      <p:sp>
        <p:nvSpPr>
          <p:cNvPr id="4" name="Content Placeholder 2"/>
          <p:cNvSpPr txBox="1">
            <a:spLocks/>
          </p:cNvSpPr>
          <p:nvPr/>
        </p:nvSpPr>
        <p:spPr>
          <a:xfrm>
            <a:off x="1962150" y="2076450"/>
            <a:ext cx="8229600" cy="3394472"/>
          </a:xfrm>
          <a:prstGeom prst="rect">
            <a:avLst/>
          </a:prstGeom>
        </p:spPr>
        <p:txBody>
          <a:bodyPr>
            <a:normAutofit/>
          </a:bodyPr>
          <a:lstStyle>
            <a:lvl1pPr marL="0" indent="0" algn="ctr" defTabSz="457200" rtl="0" eaLnBrk="1" fontAlgn="base" hangingPunct="1">
              <a:spcBef>
                <a:spcPct val="20000"/>
              </a:spcBef>
              <a:spcAft>
                <a:spcPct val="0"/>
              </a:spcAft>
              <a:buFont typeface="Arial" charset="0"/>
              <a:buNone/>
              <a:defRPr sz="3200" kern="1200">
                <a:solidFill>
                  <a:schemeClr val="tx1">
                    <a:tint val="75000"/>
                  </a:schemeClr>
                </a:solidFill>
                <a:latin typeface="+mn-lt"/>
                <a:ea typeface="ＭＳ Ｐゴシック" charset="0"/>
                <a:cs typeface="ＭＳ Ｐゴシック" charset="0"/>
              </a:defRPr>
            </a:lvl1pPr>
            <a:lvl2pPr marL="457200" indent="0" algn="ctr" defTabSz="457200" rtl="0" eaLnBrk="1" fontAlgn="base" hangingPunct="1">
              <a:spcBef>
                <a:spcPct val="20000"/>
              </a:spcBef>
              <a:spcAft>
                <a:spcPct val="0"/>
              </a:spcAft>
              <a:buFont typeface="Arial" charset="0"/>
              <a:buNone/>
              <a:defRPr sz="2800" kern="1200">
                <a:solidFill>
                  <a:schemeClr val="tx1">
                    <a:tint val="75000"/>
                  </a:schemeClr>
                </a:solidFill>
                <a:latin typeface="+mn-lt"/>
                <a:ea typeface="ＭＳ Ｐゴシック" charset="0"/>
                <a:cs typeface="+mn-cs"/>
              </a:defRPr>
            </a:lvl2pPr>
            <a:lvl3pPr marL="914400" indent="0" algn="ctr" defTabSz="457200" rtl="0" eaLnBrk="1" fontAlgn="base" hangingPunct="1">
              <a:spcBef>
                <a:spcPct val="20000"/>
              </a:spcBef>
              <a:spcAft>
                <a:spcPct val="0"/>
              </a:spcAft>
              <a:buFont typeface="Arial" charset="0"/>
              <a:buNone/>
              <a:defRPr sz="2400" kern="1200">
                <a:solidFill>
                  <a:schemeClr val="tx1">
                    <a:tint val="75000"/>
                  </a:schemeClr>
                </a:solidFill>
                <a:latin typeface="+mn-lt"/>
                <a:ea typeface="ＭＳ Ｐゴシック" charset="0"/>
                <a:cs typeface="+mn-cs"/>
              </a:defRPr>
            </a:lvl3pPr>
            <a:lvl4pPr marL="13716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altLang="en-US">
              <a:solidFill>
                <a:srgbClr val="76777B"/>
              </a:solidFill>
            </a:endParaRPr>
          </a:p>
          <a:p>
            <a:endParaRPr lang="en-US" altLang="en-US" dirty="0">
              <a:solidFill>
                <a:srgbClr val="76777B"/>
              </a:solidFill>
            </a:endParaRPr>
          </a:p>
        </p:txBody>
      </p:sp>
      <p:graphicFrame>
        <p:nvGraphicFramePr>
          <p:cNvPr id="2" name="Diagram 1"/>
          <p:cNvGraphicFramePr/>
          <p:nvPr>
            <p:extLst>
              <p:ext uri="{D42A27DB-BD31-4B8C-83A1-F6EECF244321}">
                <p14:modId xmlns:p14="http://schemas.microsoft.com/office/powerpoint/2010/main" val="979942461"/>
              </p:ext>
            </p:extLst>
          </p:nvPr>
        </p:nvGraphicFramePr>
        <p:xfrm>
          <a:off x="2429163" y="1709430"/>
          <a:ext cx="7762587" cy="43450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5704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1981200" y="821535"/>
            <a:ext cx="8229600" cy="1143000"/>
          </a:xfrm>
        </p:spPr>
        <p:txBody>
          <a:bodyPr/>
          <a:lstStyle/>
          <a:p>
            <a:r>
              <a:rPr lang="en-US" sz="3600" dirty="0"/>
              <a:t>Submitting Reports</a:t>
            </a:r>
          </a:p>
        </p:txBody>
      </p:sp>
      <p:graphicFrame>
        <p:nvGraphicFramePr>
          <p:cNvPr id="8" name="Table 7"/>
          <p:cNvGraphicFramePr>
            <a:graphicFrameLocks noGrp="1"/>
          </p:cNvGraphicFramePr>
          <p:nvPr>
            <p:extLst>
              <p:ext uri="{D42A27DB-BD31-4B8C-83A1-F6EECF244321}">
                <p14:modId xmlns:p14="http://schemas.microsoft.com/office/powerpoint/2010/main" val="631131039"/>
              </p:ext>
            </p:extLst>
          </p:nvPr>
        </p:nvGraphicFramePr>
        <p:xfrm>
          <a:off x="2152650" y="2065545"/>
          <a:ext cx="7886698" cy="914400"/>
        </p:xfrm>
        <a:graphic>
          <a:graphicData uri="http://schemas.openxmlformats.org/drawingml/2006/table">
            <a:tbl>
              <a:tblPr firstRow="1" bandRow="1">
                <a:tableStyleId>{5C22544A-7EE6-4342-B048-85BDC9FD1C3A}</a:tableStyleId>
              </a:tblPr>
              <a:tblGrid>
                <a:gridCol w="3619500">
                  <a:extLst>
                    <a:ext uri="{9D8B030D-6E8A-4147-A177-3AD203B41FA5}">
                      <a16:colId xmlns:a16="http://schemas.microsoft.com/office/drawing/2014/main" val="20000"/>
                    </a:ext>
                  </a:extLst>
                </a:gridCol>
                <a:gridCol w="4267198">
                  <a:extLst>
                    <a:ext uri="{9D8B030D-6E8A-4147-A177-3AD203B41FA5}">
                      <a16:colId xmlns:a16="http://schemas.microsoft.com/office/drawing/2014/main" val="20001"/>
                    </a:ext>
                  </a:extLst>
                </a:gridCol>
              </a:tblGrid>
              <a:tr h="0">
                <a:tc>
                  <a:txBody>
                    <a:bodyPr/>
                    <a:lstStyle/>
                    <a:p>
                      <a:pPr algn="ctr"/>
                      <a:r>
                        <a:rPr lang="en-US" sz="1600" dirty="0"/>
                        <a:t>Report</a:t>
                      </a:r>
                    </a:p>
                  </a:txBody>
                  <a:tcPr/>
                </a:tc>
                <a:tc>
                  <a:txBody>
                    <a:bodyPr/>
                    <a:lstStyle/>
                    <a:p>
                      <a:pPr algn="ctr"/>
                      <a:r>
                        <a:rPr lang="en-US" sz="1600" dirty="0"/>
                        <a:t>Frequency</a:t>
                      </a:r>
                      <a:r>
                        <a:rPr lang="en-US" sz="1600" baseline="0" dirty="0"/>
                        <a:t> of Submission/Oracle Interface</a:t>
                      </a:r>
                      <a:endParaRPr lang="en-US" sz="1600" dirty="0"/>
                    </a:p>
                  </a:txBody>
                  <a:tcPr/>
                </a:tc>
                <a:extLst>
                  <a:ext uri="{0D108BD9-81ED-4DB2-BD59-A6C34878D82A}">
                    <a16:rowId xmlns:a16="http://schemas.microsoft.com/office/drawing/2014/main" val="10000"/>
                  </a:ext>
                </a:extLst>
              </a:tr>
              <a:tr h="0">
                <a:tc>
                  <a:txBody>
                    <a:bodyPr/>
                    <a:lstStyle/>
                    <a:p>
                      <a:r>
                        <a:rPr lang="en-US" sz="1600" dirty="0"/>
                        <a:t>Goods and Services Expense Reports </a:t>
                      </a:r>
                      <a:endParaRPr lang="en-US" sz="1600" b="0" dirty="0">
                        <a:solidFill>
                          <a:schemeClr val="bg1">
                            <a:lumMod val="50000"/>
                          </a:schemeClr>
                        </a:solidFill>
                      </a:endParaRPr>
                    </a:p>
                  </a:txBody>
                  <a:tcPr/>
                </a:tc>
                <a:tc>
                  <a:txBody>
                    <a:bodyPr/>
                    <a:lstStyle/>
                    <a:p>
                      <a:r>
                        <a:rPr lang="en-US" sz="1600" dirty="0"/>
                        <a:t>Once a month (end of the billing cycle)</a:t>
                      </a:r>
                      <a:endParaRPr lang="en-US" sz="1600" dirty="0">
                        <a:solidFill>
                          <a:schemeClr val="bg1">
                            <a:lumMod val="50000"/>
                          </a:schemeClr>
                        </a:solidFill>
                      </a:endParaRPr>
                    </a:p>
                  </a:txBody>
                  <a:tcPr/>
                </a:tc>
                <a:extLst>
                  <a:ext uri="{0D108BD9-81ED-4DB2-BD59-A6C34878D82A}">
                    <a16:rowId xmlns:a16="http://schemas.microsoft.com/office/drawing/2014/main" val="10001"/>
                  </a:ext>
                </a:extLst>
              </a:tr>
            </a:tbl>
          </a:graphicData>
        </a:graphic>
      </p:graphicFrame>
      <p:sp>
        <p:nvSpPr>
          <p:cNvPr id="3" name="Rectangle 2"/>
          <p:cNvSpPr/>
          <p:nvPr/>
        </p:nvSpPr>
        <p:spPr>
          <a:xfrm>
            <a:off x="2382455" y="3626824"/>
            <a:ext cx="7427089" cy="923330"/>
          </a:xfrm>
          <a:prstGeom prst="rect">
            <a:avLst/>
          </a:prstGeom>
        </p:spPr>
        <p:txBody>
          <a:bodyPr wrap="square">
            <a:spAutoFit/>
          </a:bodyPr>
          <a:lstStyle/>
          <a:p>
            <a:r>
              <a:rPr lang="en-US" b="1" dirty="0">
                <a:solidFill>
                  <a:schemeClr val="tx2">
                    <a:lumMod val="75000"/>
                  </a:schemeClr>
                </a:solidFill>
              </a:rPr>
              <a:t>Accruals</a:t>
            </a:r>
            <a:r>
              <a:rPr lang="en-US" dirty="0">
                <a:solidFill>
                  <a:schemeClr val="tx2">
                    <a:lumMod val="75000"/>
                  </a:schemeClr>
                </a:solidFill>
              </a:rPr>
              <a:t> – Expense amounts not submitted and interfaced to Oracle will be accrued in Cognos nightly only after users </a:t>
            </a:r>
            <a:r>
              <a:rPr lang="en-US" u="sng" dirty="0">
                <a:solidFill>
                  <a:schemeClr val="tx2">
                    <a:lumMod val="75000"/>
                  </a:schemeClr>
                </a:solidFill>
              </a:rPr>
              <a:t>allocate</a:t>
            </a:r>
            <a:r>
              <a:rPr lang="en-US" dirty="0">
                <a:solidFill>
                  <a:schemeClr val="tx2">
                    <a:lumMod val="75000"/>
                  </a:schemeClr>
                </a:solidFill>
              </a:rPr>
              <a:t> card charges to PTAs and save. Allocate to PTA often; Submit as stated above.</a:t>
            </a:r>
          </a:p>
        </p:txBody>
      </p:sp>
      <p:sp>
        <p:nvSpPr>
          <p:cNvPr id="4" name="Rectangle 3"/>
          <p:cNvSpPr/>
          <p:nvPr/>
        </p:nvSpPr>
        <p:spPr>
          <a:xfrm>
            <a:off x="1785395" y="1574156"/>
            <a:ext cx="8621210" cy="371547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00412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981200" y="459833"/>
            <a:ext cx="8229600" cy="1143000"/>
          </a:xfrm>
        </p:spPr>
        <p:txBody>
          <a:bodyPr/>
          <a:lstStyle/>
          <a:p>
            <a:r>
              <a:rPr lang="en-US" sz="3600" dirty="0"/>
              <a:t>Reconciliation Policy</a:t>
            </a:r>
          </a:p>
        </p:txBody>
      </p:sp>
      <p:graphicFrame>
        <p:nvGraphicFramePr>
          <p:cNvPr id="6" name="Table 5"/>
          <p:cNvGraphicFramePr>
            <a:graphicFrameLocks noGrp="1"/>
          </p:cNvGraphicFramePr>
          <p:nvPr>
            <p:extLst>
              <p:ext uri="{D42A27DB-BD31-4B8C-83A1-F6EECF244321}">
                <p14:modId xmlns:p14="http://schemas.microsoft.com/office/powerpoint/2010/main" val="374799173"/>
              </p:ext>
            </p:extLst>
          </p:nvPr>
        </p:nvGraphicFramePr>
        <p:xfrm>
          <a:off x="2544417" y="1359230"/>
          <a:ext cx="6697649" cy="4079188"/>
        </p:xfrm>
        <a:graphic>
          <a:graphicData uri="http://schemas.openxmlformats.org/drawingml/2006/table">
            <a:tbl>
              <a:tblPr firstRow="1" bandRow="1">
                <a:tableStyleId>{5C22544A-7EE6-4342-B048-85BDC9FD1C3A}</a:tableStyleId>
              </a:tblPr>
              <a:tblGrid>
                <a:gridCol w="6697649">
                  <a:extLst>
                    <a:ext uri="{9D8B030D-6E8A-4147-A177-3AD203B41FA5}">
                      <a16:colId xmlns:a16="http://schemas.microsoft.com/office/drawing/2014/main" val="20000"/>
                    </a:ext>
                  </a:extLst>
                </a:gridCol>
              </a:tblGrid>
              <a:tr h="4075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Reconciliation violation</a:t>
                      </a:r>
                      <a:endParaRPr lang="en-US" dirty="0"/>
                    </a:p>
                  </a:txBody>
                  <a:tcPr/>
                </a:tc>
                <a:extLst>
                  <a:ext uri="{0D108BD9-81ED-4DB2-BD59-A6C34878D82A}">
                    <a16:rowId xmlns:a16="http://schemas.microsoft.com/office/drawing/2014/main" val="10000"/>
                  </a:ext>
                </a:extLst>
              </a:tr>
              <a:tr h="2275671">
                <a:tc>
                  <a:txBody>
                    <a:bodyPr/>
                    <a:lstStyle/>
                    <a:p>
                      <a:pPr marL="0" indent="0" eaLnBrk="1" hangingPunct="1">
                        <a:buNone/>
                      </a:pPr>
                      <a:r>
                        <a:rPr lang="en-US" sz="2400" dirty="0"/>
                        <a:t>Reconciliations (past 60 days) may result in some or all of the following actions:</a:t>
                      </a:r>
                    </a:p>
                    <a:p>
                      <a:pPr marL="800100" lvl="1" indent="-342900" eaLnBrk="1" hangingPunct="1">
                        <a:buFont typeface="Arial" panose="020B0604020202020204" pitchFamily="34" charset="0"/>
                        <a:buChar char="•"/>
                      </a:pPr>
                      <a:r>
                        <a:rPr lang="en-US" sz="2000" dirty="0"/>
                        <a:t>Notice to authorizer</a:t>
                      </a:r>
                    </a:p>
                    <a:p>
                      <a:pPr marL="800100" lvl="1" indent="-342900" eaLnBrk="1" hangingPunct="1">
                        <a:buFont typeface="Arial" panose="020B0604020202020204" pitchFamily="34" charset="0"/>
                        <a:buChar char="•"/>
                      </a:pPr>
                      <a:r>
                        <a:rPr lang="en-US" sz="2000" dirty="0"/>
                        <a:t>Retraining</a:t>
                      </a:r>
                    </a:p>
                    <a:p>
                      <a:pPr marL="800100" lvl="1" indent="-342900" eaLnBrk="1" hangingPunct="1">
                        <a:buFont typeface="Arial" panose="020B0604020202020204" pitchFamily="34" charset="0"/>
                        <a:buChar char="•"/>
                      </a:pPr>
                      <a:r>
                        <a:rPr lang="en-US" sz="2000" dirty="0"/>
                        <a:t>Suspension of P-Card (until reports</a:t>
                      </a:r>
                      <a:r>
                        <a:rPr lang="en-US" sz="2000" baseline="0" dirty="0"/>
                        <a:t> are submitted and approved)</a:t>
                      </a:r>
                      <a:endParaRPr lang="en-US" sz="2000" dirty="0"/>
                    </a:p>
                    <a:p>
                      <a:pPr marL="800100" lvl="1" indent="-342900" eaLnBrk="1" hangingPunct="1">
                        <a:buFont typeface="Arial" panose="020B0604020202020204" pitchFamily="34" charset="0"/>
                        <a:buChar char="•"/>
                      </a:pPr>
                      <a:r>
                        <a:rPr lang="en-US" sz="2000" dirty="0"/>
                        <a:t>P-card revocation</a:t>
                      </a:r>
                      <a:endParaRPr lang="en-US" dirty="0"/>
                    </a:p>
                  </a:txBody>
                  <a:tcPr/>
                </a:tc>
                <a:extLst>
                  <a:ext uri="{0D108BD9-81ED-4DB2-BD59-A6C34878D82A}">
                    <a16:rowId xmlns:a16="http://schemas.microsoft.com/office/drawing/2014/main" val="10001"/>
                  </a:ext>
                </a:extLst>
              </a:tr>
              <a:tr h="1324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a:t>Reconciliation deadline may only be extended with the approval of the Director of Procurement Services within 24 hours of the reconciliation deadline</a:t>
                      </a:r>
                      <a:r>
                        <a:rPr lang="en-US" altLang="en-US" dirty="0"/>
                        <a:t>.</a:t>
                      </a:r>
                    </a:p>
                    <a:p>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3981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62689" y="1309237"/>
            <a:ext cx="5849957" cy="439573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274638"/>
            <a:ext cx="10972800" cy="926200"/>
          </a:xfrm>
        </p:spPr>
        <p:txBody>
          <a:bodyPr/>
          <a:lstStyle/>
          <a:p>
            <a:r>
              <a:rPr lang="en-US" dirty="0" err="1"/>
              <a:t>Concur's</a:t>
            </a:r>
            <a:r>
              <a:rPr lang="en-US" dirty="0"/>
              <a:t> </a:t>
            </a:r>
            <a:r>
              <a:rPr lang="en-US" dirty="0" err="1"/>
              <a:t>CardQuest</a:t>
            </a:r>
            <a:r>
              <a:rPr lang="en-US" dirty="0"/>
              <a:t> Request Module </a:t>
            </a:r>
          </a:p>
        </p:txBody>
      </p:sp>
      <p:sp>
        <p:nvSpPr>
          <p:cNvPr id="3" name="Content Placeholder 2"/>
          <p:cNvSpPr>
            <a:spLocks noGrp="1"/>
          </p:cNvSpPr>
          <p:nvPr>
            <p:ph idx="1"/>
          </p:nvPr>
        </p:nvSpPr>
        <p:spPr>
          <a:xfrm>
            <a:off x="3533289" y="1417637"/>
            <a:ext cx="5125421" cy="4178931"/>
          </a:xfrm>
        </p:spPr>
        <p:txBody>
          <a:bodyPr/>
          <a:lstStyle/>
          <a:p>
            <a:r>
              <a:rPr lang="en-US" sz="2400" dirty="0"/>
              <a:t>Request for P-Card*</a:t>
            </a:r>
          </a:p>
          <a:p>
            <a:r>
              <a:rPr lang="en-US" sz="2400" dirty="0"/>
              <a:t>Declining Balance Card Request*</a:t>
            </a:r>
          </a:p>
          <a:p>
            <a:r>
              <a:rPr lang="en-US" sz="2400" dirty="0"/>
              <a:t>Low Limit Card Request*</a:t>
            </a:r>
          </a:p>
          <a:p>
            <a:r>
              <a:rPr lang="en-US" sz="2400" dirty="0"/>
              <a:t>Non-Cardholder Access Request*</a:t>
            </a:r>
          </a:p>
          <a:p>
            <a:r>
              <a:rPr lang="en-US" sz="2400" dirty="0"/>
              <a:t>P-Card Change Limit Request*</a:t>
            </a:r>
          </a:p>
          <a:p>
            <a:r>
              <a:rPr lang="en-US" sz="2400" dirty="0"/>
              <a:t>Expense Approver Update*</a:t>
            </a:r>
          </a:p>
          <a:p>
            <a:r>
              <a:rPr lang="en-US" sz="2400" dirty="0"/>
              <a:t>Request to Cancel or Suspend P-Card</a:t>
            </a:r>
          </a:p>
          <a:p>
            <a:r>
              <a:rPr lang="en-US" sz="2400" dirty="0"/>
              <a:t>Delegate Request</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74" y="5943065"/>
            <a:ext cx="2072304" cy="761255"/>
          </a:xfrm>
          <a:prstGeom prst="rect">
            <a:avLst/>
          </a:prstGeom>
        </p:spPr>
      </p:pic>
    </p:spTree>
    <p:extLst>
      <p:ext uri="{BB962C8B-B14F-4D97-AF65-F5344CB8AC3E}">
        <p14:creationId xmlns:p14="http://schemas.microsoft.com/office/powerpoint/2010/main" val="3053517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56543" y="2384600"/>
            <a:ext cx="10954328" cy="4081117"/>
          </a:xfrm>
          <a:prstGeom prst="rect">
            <a:avLst/>
          </a:prstGeom>
        </p:spPr>
        <p:txBody>
          <a:bodyPr wrap="square">
            <a:spAutoFit/>
          </a:bodyPr>
          <a:lstStyle/>
          <a:p>
            <a:pPr lvl="0" algn="ctr" defTabSz="457200" fontAlgn="base">
              <a:spcBef>
                <a:spcPct val="20000"/>
              </a:spcBef>
              <a:spcAft>
                <a:spcPct val="0"/>
              </a:spcAft>
            </a:pPr>
            <a:r>
              <a:rPr lang="en-US" sz="2800" b="1" dirty="0">
                <a:solidFill>
                  <a:srgbClr val="FF6E1E">
                    <a:lumMod val="75000"/>
                  </a:srgbClr>
                </a:solidFill>
                <a:ea typeface="ＭＳ Ｐゴシック" charset="0"/>
              </a:rPr>
              <a:t>For The Products You Need, We Encourage You to Find Them on Amazon Business!</a:t>
            </a:r>
          </a:p>
          <a:p>
            <a:pPr lvl="0" algn="ctr" defTabSz="457200" fontAlgn="base">
              <a:spcBef>
                <a:spcPct val="20000"/>
              </a:spcBef>
              <a:spcAft>
                <a:spcPct val="0"/>
              </a:spcAft>
            </a:pPr>
            <a:r>
              <a:rPr lang="en-US" sz="1400" dirty="0">
                <a:solidFill>
                  <a:prstClr val="black"/>
                </a:solidFill>
                <a:ea typeface="ＭＳ Ｐゴシック" charset="0"/>
              </a:rPr>
              <a:t>From Janitorial to IT to those hard to find items - Amazon Business stocks millions of education products and they’re adding more education items and suppliers everyday. Whether it’s a 3D printer,  classroom supplies, or a lab beaker, we encourage you to find it on Amazon Business.  </a:t>
            </a:r>
          </a:p>
          <a:p>
            <a:pPr marL="342900" lvl="0" indent="-342900" defTabSz="457200" fontAlgn="base">
              <a:spcBef>
                <a:spcPct val="20000"/>
              </a:spcBef>
              <a:spcAft>
                <a:spcPct val="0"/>
              </a:spcAft>
              <a:buFont typeface="Wingdings" panose="05000000000000000000" pitchFamily="2" charset="2"/>
              <a:buChar char="Ø"/>
            </a:pPr>
            <a:r>
              <a:rPr lang="en-US" b="1" dirty="0">
                <a:solidFill>
                  <a:prstClr val="black"/>
                </a:solidFill>
                <a:ea typeface="ＭＳ Ｐゴシック" charset="0"/>
              </a:rPr>
              <a:t>Exclusive access </a:t>
            </a:r>
            <a:r>
              <a:rPr lang="en-US" dirty="0">
                <a:solidFill>
                  <a:prstClr val="black"/>
                </a:solidFill>
                <a:ea typeface="ＭＳ Ｐゴシック" charset="0"/>
              </a:rPr>
              <a:t>to millions of additional products, sellers, and </a:t>
            </a:r>
            <a:r>
              <a:rPr lang="en-US" b="1" dirty="0">
                <a:solidFill>
                  <a:prstClr val="black"/>
                </a:solidFill>
                <a:ea typeface="ＭＳ Ｐゴシック" charset="0"/>
              </a:rPr>
              <a:t>discounted pricing </a:t>
            </a:r>
            <a:r>
              <a:rPr lang="en-US" dirty="0">
                <a:solidFill>
                  <a:prstClr val="black"/>
                </a:solidFill>
                <a:ea typeface="ＭＳ Ｐゴシック" charset="0"/>
              </a:rPr>
              <a:t>not available on Amazon.com </a:t>
            </a:r>
            <a:r>
              <a:rPr lang="en-US" b="1" dirty="0">
                <a:solidFill>
                  <a:prstClr val="black"/>
                </a:solidFill>
                <a:ea typeface="ＭＳ Ｐゴシック" charset="0"/>
              </a:rPr>
              <a:t> </a:t>
            </a:r>
          </a:p>
          <a:p>
            <a:pPr marL="342900" lvl="0" indent="-342900" defTabSz="457200" fontAlgn="base">
              <a:spcBef>
                <a:spcPct val="20000"/>
              </a:spcBef>
              <a:spcAft>
                <a:spcPct val="0"/>
              </a:spcAft>
              <a:buFont typeface="Wingdings" panose="05000000000000000000" pitchFamily="2" charset="2"/>
              <a:buChar char="Ø"/>
            </a:pPr>
            <a:r>
              <a:rPr lang="en-US" b="1" dirty="0">
                <a:solidFill>
                  <a:prstClr val="black"/>
                </a:solidFill>
                <a:ea typeface="ＭＳ Ｐゴシック" charset="0"/>
              </a:rPr>
              <a:t>Enhanced reporting </a:t>
            </a:r>
            <a:r>
              <a:rPr lang="en-US" dirty="0">
                <a:solidFill>
                  <a:prstClr val="black"/>
                </a:solidFill>
                <a:ea typeface="ＭＳ Ｐゴシック" charset="0"/>
              </a:rPr>
              <a:t>to easily track and manage spend </a:t>
            </a:r>
          </a:p>
          <a:p>
            <a:pPr marL="342900" lvl="0" indent="-342900" defTabSz="457200" fontAlgn="base">
              <a:spcBef>
                <a:spcPct val="20000"/>
              </a:spcBef>
              <a:spcAft>
                <a:spcPct val="0"/>
              </a:spcAft>
              <a:buFont typeface="Wingdings" panose="05000000000000000000" pitchFamily="2" charset="2"/>
              <a:buChar char="Ø"/>
            </a:pPr>
            <a:r>
              <a:rPr lang="en-US" dirty="0"/>
              <a:t>Now integrated with Concur, which will enable E-Receipts for all Amazon Business purchases. E-Receipts will flow directly into the cardholder’s Available Receipt queue</a:t>
            </a:r>
            <a:r>
              <a:rPr lang="en-US" b="1" dirty="0"/>
              <a:t> IF </a:t>
            </a:r>
            <a:r>
              <a:rPr lang="en-US" dirty="0"/>
              <a:t>user has a verified email address within </a:t>
            </a:r>
            <a:r>
              <a:rPr lang="en-US" dirty="0" err="1"/>
              <a:t>CardQuest</a:t>
            </a:r>
            <a:r>
              <a:rPr lang="en-US" dirty="0"/>
              <a:t>.</a:t>
            </a:r>
          </a:p>
          <a:p>
            <a:pPr marL="342900" lvl="0" indent="-342900" defTabSz="457200" fontAlgn="base">
              <a:spcBef>
                <a:spcPct val="20000"/>
              </a:spcBef>
              <a:spcAft>
                <a:spcPct val="0"/>
              </a:spcAft>
              <a:buFont typeface="Wingdings" panose="05000000000000000000" pitchFamily="2" charset="2"/>
              <a:buChar char="Ø"/>
            </a:pPr>
            <a:r>
              <a:rPr lang="en-US" dirty="0">
                <a:solidFill>
                  <a:prstClr val="black"/>
                </a:solidFill>
                <a:ea typeface="ＭＳ Ｐゴシック" charset="0"/>
              </a:rPr>
              <a:t>Save time finding and purchasing supplies with Amazon Business’s improved category and search functionality for EDU specific needs</a:t>
            </a:r>
          </a:p>
        </p:txBody>
      </p:sp>
      <p:pic>
        <p:nvPicPr>
          <p:cNvPr id="7" name="Picture 6"/>
          <p:cNvPicPr>
            <a:picLocks noChangeAspect="1"/>
          </p:cNvPicPr>
          <p:nvPr/>
        </p:nvPicPr>
        <p:blipFill>
          <a:blip r:embed="rId3"/>
          <a:stretch>
            <a:fillRect/>
          </a:stretch>
        </p:blipFill>
        <p:spPr>
          <a:xfrm>
            <a:off x="424397" y="404924"/>
            <a:ext cx="10973751" cy="2066723"/>
          </a:xfrm>
          <a:prstGeom prst="rect">
            <a:avLst/>
          </a:prstGeom>
        </p:spPr>
      </p:pic>
    </p:spTree>
    <p:extLst>
      <p:ext uri="{BB962C8B-B14F-4D97-AF65-F5344CB8AC3E}">
        <p14:creationId xmlns:p14="http://schemas.microsoft.com/office/powerpoint/2010/main" val="3656566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891048" y="274638"/>
            <a:ext cx="8229600" cy="1143000"/>
          </a:xfrm>
        </p:spPr>
        <p:txBody>
          <a:bodyPr/>
          <a:lstStyle/>
          <a:p>
            <a:r>
              <a:rPr lang="en-US" sz="4000" dirty="0"/>
              <a:t>Important Contact Information</a:t>
            </a:r>
          </a:p>
        </p:txBody>
      </p:sp>
      <p:sp>
        <p:nvSpPr>
          <p:cNvPr id="4" name="Rectangle 3"/>
          <p:cNvSpPr/>
          <p:nvPr/>
        </p:nvSpPr>
        <p:spPr>
          <a:xfrm>
            <a:off x="6144071" y="1843402"/>
            <a:ext cx="3638282" cy="923330"/>
          </a:xfrm>
          <a:prstGeom prst="rect">
            <a:avLst/>
          </a:prstGeom>
        </p:spPr>
        <p:txBody>
          <a:bodyPr wrap="square">
            <a:spAutoFit/>
          </a:bodyPr>
          <a:lstStyle/>
          <a:p>
            <a:pPr defTabSz="457200" fontAlgn="base">
              <a:spcBef>
                <a:spcPct val="0"/>
              </a:spcBef>
              <a:spcAft>
                <a:spcPct val="0"/>
              </a:spcAft>
            </a:pPr>
            <a:r>
              <a:rPr lang="en-US" dirty="0">
                <a:solidFill>
                  <a:prstClr val="black"/>
                </a:solidFill>
                <a:latin typeface="Calibri" charset="0"/>
                <a:ea typeface="ＭＳ Ｐゴシック" charset="0"/>
              </a:rPr>
              <a:t>Brian Herrera:       	626-395-8470</a:t>
            </a:r>
          </a:p>
          <a:p>
            <a:pPr defTabSz="457200" fontAlgn="base">
              <a:spcBef>
                <a:spcPct val="0"/>
              </a:spcBef>
              <a:spcAft>
                <a:spcPct val="0"/>
              </a:spcAft>
            </a:pPr>
            <a:r>
              <a:rPr lang="en-US" dirty="0">
                <a:solidFill>
                  <a:prstClr val="black"/>
                </a:solidFill>
                <a:latin typeface="Calibri" charset="0"/>
                <a:ea typeface="ＭＳ Ｐゴシック" charset="0"/>
              </a:rPr>
              <a:t>Lupe Gudino:        	626-395-6235</a:t>
            </a:r>
          </a:p>
          <a:p>
            <a:pPr defTabSz="457200" fontAlgn="base">
              <a:spcBef>
                <a:spcPct val="0"/>
              </a:spcBef>
              <a:spcAft>
                <a:spcPct val="0"/>
              </a:spcAft>
            </a:pPr>
            <a:r>
              <a:rPr lang="en-US" dirty="0">
                <a:solidFill>
                  <a:prstClr val="black"/>
                </a:solidFill>
                <a:latin typeface="Calibri" charset="0"/>
                <a:ea typeface="ＭＳ Ｐゴシック" charset="0"/>
              </a:rPr>
              <a:t>Michelle Lampe:	626-395-6257</a:t>
            </a:r>
          </a:p>
        </p:txBody>
      </p:sp>
      <p:sp>
        <p:nvSpPr>
          <p:cNvPr id="8" name="Rounded Rectangle 7"/>
          <p:cNvSpPr/>
          <p:nvPr/>
        </p:nvSpPr>
        <p:spPr>
          <a:xfrm>
            <a:off x="6005848" y="3883717"/>
            <a:ext cx="3163928" cy="918581"/>
          </a:xfrm>
          <a:prstGeom prst="round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fontAlgn="base">
              <a:spcBef>
                <a:spcPct val="0"/>
              </a:spcBef>
              <a:spcAft>
                <a:spcPct val="0"/>
              </a:spcAft>
            </a:pPr>
            <a:r>
              <a:rPr lang="en-US" dirty="0">
                <a:solidFill>
                  <a:prstClr val="white"/>
                </a:solidFill>
              </a:rPr>
              <a:t>cardquesthelp@caltech.edu</a:t>
            </a:r>
          </a:p>
        </p:txBody>
      </p:sp>
      <p:sp>
        <p:nvSpPr>
          <p:cNvPr id="9" name="Rounded Rectangle 8"/>
          <p:cNvSpPr/>
          <p:nvPr/>
        </p:nvSpPr>
        <p:spPr>
          <a:xfrm>
            <a:off x="2217106" y="3883716"/>
            <a:ext cx="3181082" cy="918582"/>
          </a:xfrm>
          <a:prstGeom prst="round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fontAlgn="base">
              <a:spcBef>
                <a:spcPct val="0"/>
              </a:spcBef>
              <a:spcAft>
                <a:spcPct val="0"/>
              </a:spcAft>
            </a:pPr>
            <a:r>
              <a:rPr lang="en-US" dirty="0">
                <a:solidFill>
                  <a:prstClr val="white"/>
                </a:solidFill>
              </a:rPr>
              <a:t>pcardservices@caltech.edu</a:t>
            </a:r>
          </a:p>
        </p:txBody>
      </p:sp>
      <p:cxnSp>
        <p:nvCxnSpPr>
          <p:cNvPr id="11" name="Straight Connector 10"/>
          <p:cNvCxnSpPr/>
          <p:nvPr/>
        </p:nvCxnSpPr>
        <p:spPr>
          <a:xfrm>
            <a:off x="1639910" y="3361387"/>
            <a:ext cx="8731876" cy="38637"/>
          </a:xfrm>
          <a:prstGeom prst="line">
            <a:avLst/>
          </a:prstGeom>
          <a:ln/>
        </p:spPr>
        <p:style>
          <a:lnRef idx="1">
            <a:schemeClr val="dk1"/>
          </a:lnRef>
          <a:fillRef idx="0">
            <a:schemeClr val="dk1"/>
          </a:fillRef>
          <a:effectRef idx="0">
            <a:schemeClr val="dk1"/>
          </a:effectRef>
          <a:fontRef idx="minor">
            <a:schemeClr val="tx1"/>
          </a:fontRef>
        </p:style>
      </p:cxnSp>
      <p:pic>
        <p:nvPicPr>
          <p:cNvPr id="10" name="Picture 9" descr="A close up of a credit card&#10;&#10;Description automatically generated">
            <a:extLst>
              <a:ext uri="{FF2B5EF4-FFF2-40B4-BE49-F238E27FC236}">
                <a16:creationId xmlns:a16="http://schemas.microsoft.com/office/drawing/2014/main" id="{EAE8C4D4-480F-97A1-7A68-84985EAA07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2182" y="1315373"/>
            <a:ext cx="2612532" cy="1620249"/>
          </a:xfrm>
          <a:prstGeom prst="roundRect">
            <a:avLst>
              <a:gd name="adj" fmla="val 4167"/>
            </a:avLst>
          </a:prstGeom>
          <a:solidFill>
            <a:srgbClr val="FFFFFF"/>
          </a:solidFill>
          <a:ln w="76200" cap="sq">
            <a:solidFill>
              <a:srgbClr val="292929"/>
            </a:solidFill>
            <a:miter lim="800000"/>
          </a:ln>
          <a:effectLst>
            <a:glow rad="228600">
              <a:schemeClr val="accent1">
                <a:satMod val="175000"/>
                <a:alpha val="40000"/>
              </a:schemeClr>
            </a:glow>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2187711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1CEFE97-A269-B945-91FA-FF2EFBF22ECE}"/>
              </a:ext>
            </a:extLst>
          </p:cNvPr>
          <p:cNvPicPr>
            <a:picLocks noChangeAspect="1"/>
          </p:cNvPicPr>
          <p:nvPr/>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1133583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1772194" y="575355"/>
            <a:ext cx="8229600" cy="8615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3600" dirty="0">
                <a:latin typeface="Arial" charset="0"/>
                <a:cs typeface="Arial" charset="0"/>
              </a:rPr>
              <a:t>Agenda</a:t>
            </a:r>
          </a:p>
        </p:txBody>
      </p:sp>
      <p:sp>
        <p:nvSpPr>
          <p:cNvPr id="3" name="Rectangle 2"/>
          <p:cNvSpPr/>
          <p:nvPr/>
        </p:nvSpPr>
        <p:spPr>
          <a:xfrm>
            <a:off x="857794" y="1502797"/>
            <a:ext cx="8046517" cy="3871829"/>
          </a:xfrm>
          <a:prstGeom prst="rect">
            <a:avLst/>
          </a:prstGeom>
        </p:spPr>
        <p:txBody>
          <a:bodyPr wrap="square">
            <a:spAutoFit/>
          </a:bodyPr>
          <a:lstStyle/>
          <a:p>
            <a:pPr marL="457200" lvl="0" indent="-457200">
              <a:spcBef>
                <a:spcPct val="20000"/>
              </a:spcBef>
              <a:buFont typeface="Arial" panose="020B0604020202020204" pitchFamily="34" charset="0"/>
              <a:buChar char="•"/>
            </a:pPr>
            <a:r>
              <a:rPr lang="en-US" altLang="en-US" sz="2000" dirty="0">
                <a:solidFill>
                  <a:srgbClr val="76777B"/>
                </a:solidFill>
              </a:rPr>
              <a:t>P-Card Overview (Brian H.)</a:t>
            </a:r>
          </a:p>
          <a:p>
            <a:pPr marL="914400" lvl="1" indent="-457200">
              <a:spcBef>
                <a:spcPct val="20000"/>
              </a:spcBef>
              <a:buFont typeface="Arial" panose="020B0604020202020204" pitchFamily="34" charset="0"/>
              <a:buChar char="•"/>
            </a:pPr>
            <a:r>
              <a:rPr lang="en-US" altLang="en-US" sz="2000" dirty="0">
                <a:solidFill>
                  <a:srgbClr val="76777B"/>
                </a:solidFill>
              </a:rPr>
              <a:t>Roles and Responsibilities</a:t>
            </a:r>
          </a:p>
          <a:p>
            <a:pPr marL="914400" lvl="1" indent="-457200">
              <a:spcBef>
                <a:spcPct val="20000"/>
              </a:spcBef>
              <a:buFont typeface="Arial" panose="020B0604020202020204" pitchFamily="34" charset="0"/>
              <a:buChar char="•"/>
            </a:pPr>
            <a:r>
              <a:rPr lang="en-US" altLang="en-US" sz="2000" dirty="0">
                <a:solidFill>
                  <a:srgbClr val="76777B"/>
                </a:solidFill>
              </a:rPr>
              <a:t>Policies/Restrictions</a:t>
            </a:r>
          </a:p>
          <a:p>
            <a:pPr marL="914400" lvl="1" indent="-457200">
              <a:spcBef>
                <a:spcPct val="20000"/>
              </a:spcBef>
              <a:buFont typeface="Arial" panose="020B0604020202020204" pitchFamily="34" charset="0"/>
              <a:buChar char="•"/>
            </a:pPr>
            <a:r>
              <a:rPr lang="en-US" altLang="en-US" sz="2000" dirty="0" err="1">
                <a:solidFill>
                  <a:srgbClr val="76777B"/>
                </a:solidFill>
              </a:rPr>
              <a:t>CardQuest</a:t>
            </a:r>
            <a:endParaRPr lang="en-US" altLang="en-US" sz="2000" dirty="0">
              <a:solidFill>
                <a:srgbClr val="76777B"/>
              </a:solidFill>
            </a:endParaRPr>
          </a:p>
          <a:p>
            <a:pPr marL="914400" lvl="1" indent="-457200">
              <a:spcBef>
                <a:spcPct val="20000"/>
              </a:spcBef>
              <a:buFont typeface="Arial" panose="020B0604020202020204" pitchFamily="34" charset="0"/>
              <a:buChar char="•"/>
            </a:pPr>
            <a:r>
              <a:rPr lang="en-US" altLang="en-US" sz="2000" dirty="0">
                <a:solidFill>
                  <a:srgbClr val="76777B"/>
                </a:solidFill>
              </a:rPr>
              <a:t>Requesting Changes</a:t>
            </a:r>
          </a:p>
          <a:p>
            <a:pPr marL="457200" indent="-457200">
              <a:spcBef>
                <a:spcPct val="20000"/>
              </a:spcBef>
              <a:buFont typeface="Arial" panose="020B0604020202020204" pitchFamily="34" charset="0"/>
              <a:buChar char="•"/>
            </a:pPr>
            <a:r>
              <a:rPr lang="en-US" altLang="en-US" sz="2000" dirty="0">
                <a:solidFill>
                  <a:srgbClr val="76777B"/>
                </a:solidFill>
              </a:rPr>
              <a:t>Reconciliation Procedures (Lupe G.)</a:t>
            </a:r>
          </a:p>
          <a:p>
            <a:pPr marL="914400" lvl="1" indent="-457200">
              <a:spcBef>
                <a:spcPct val="20000"/>
              </a:spcBef>
              <a:buFont typeface="Arial" panose="020B0604020202020204" pitchFamily="34" charset="0"/>
              <a:buChar char="•"/>
            </a:pPr>
            <a:r>
              <a:rPr lang="en-US" altLang="en-US" sz="2000" dirty="0">
                <a:solidFill>
                  <a:srgbClr val="76777B"/>
                </a:solidFill>
              </a:rPr>
              <a:t>Accessing </a:t>
            </a:r>
            <a:r>
              <a:rPr lang="en-US" altLang="en-US" sz="2000" dirty="0" err="1">
                <a:solidFill>
                  <a:srgbClr val="76777B"/>
                </a:solidFill>
              </a:rPr>
              <a:t>CardQuest</a:t>
            </a:r>
            <a:r>
              <a:rPr lang="en-US" altLang="en-US" sz="2000" dirty="0">
                <a:solidFill>
                  <a:srgbClr val="76777B"/>
                </a:solidFill>
              </a:rPr>
              <a:t> and User Preferences</a:t>
            </a:r>
          </a:p>
          <a:p>
            <a:pPr marL="914400" lvl="1" indent="-457200">
              <a:spcBef>
                <a:spcPct val="20000"/>
              </a:spcBef>
              <a:buFont typeface="Arial" panose="020B0604020202020204" pitchFamily="34" charset="0"/>
              <a:buChar char="•"/>
            </a:pPr>
            <a:r>
              <a:rPr lang="en-US" altLang="en-US" sz="2000" dirty="0">
                <a:solidFill>
                  <a:srgbClr val="76777B"/>
                </a:solidFill>
              </a:rPr>
              <a:t>Creating a Goods and Services Report</a:t>
            </a:r>
          </a:p>
          <a:p>
            <a:pPr marL="914400" lvl="1" indent="-457200">
              <a:spcBef>
                <a:spcPct val="20000"/>
              </a:spcBef>
              <a:buFont typeface="Arial" panose="020B0604020202020204" pitchFamily="34" charset="0"/>
              <a:buChar char="•"/>
            </a:pPr>
            <a:r>
              <a:rPr lang="en-US" altLang="en-US" sz="2000" dirty="0">
                <a:solidFill>
                  <a:srgbClr val="76777B"/>
                </a:solidFill>
              </a:rPr>
              <a:t>Reconciling P-Card Transactions</a:t>
            </a:r>
          </a:p>
          <a:p>
            <a:pPr lvl="1">
              <a:spcBef>
                <a:spcPct val="20000"/>
              </a:spcBef>
            </a:pPr>
            <a:endParaRPr lang="en-US" altLang="en-US" sz="2800" dirty="0">
              <a:solidFill>
                <a:srgbClr val="76777B"/>
              </a:solidFill>
              <a:latin typeface="Calibri"/>
            </a:endParaRPr>
          </a:p>
        </p:txBody>
      </p:sp>
    </p:spTree>
    <p:extLst>
      <p:ext uri="{BB962C8B-B14F-4D97-AF65-F5344CB8AC3E}">
        <p14:creationId xmlns:p14="http://schemas.microsoft.com/office/powerpoint/2010/main" val="3354801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02DD-F1CC-6809-E15F-E2FDEE11270B}"/>
              </a:ext>
            </a:extLst>
          </p:cNvPr>
          <p:cNvSpPr>
            <a:spLocks noGrp="1"/>
          </p:cNvSpPr>
          <p:nvPr>
            <p:ph type="title"/>
          </p:nvPr>
        </p:nvSpPr>
        <p:spPr/>
        <p:txBody>
          <a:bodyPr/>
          <a:lstStyle/>
          <a:p>
            <a:r>
              <a:rPr lang="en-US" dirty="0"/>
              <a:t>What is a P-Card?</a:t>
            </a:r>
          </a:p>
        </p:txBody>
      </p:sp>
      <p:graphicFrame>
        <p:nvGraphicFramePr>
          <p:cNvPr id="5" name="Content Placeholder 4">
            <a:extLst>
              <a:ext uri="{FF2B5EF4-FFF2-40B4-BE49-F238E27FC236}">
                <a16:creationId xmlns:a16="http://schemas.microsoft.com/office/drawing/2014/main" id="{C8572D4E-4200-5ADB-665B-DA67CECED646}"/>
              </a:ext>
            </a:extLst>
          </p:cNvPr>
          <p:cNvGraphicFramePr>
            <a:graphicFrameLocks noGrp="1"/>
          </p:cNvGraphicFramePr>
          <p:nvPr>
            <p:ph sz="half" idx="1"/>
            <p:extLst>
              <p:ext uri="{D42A27DB-BD31-4B8C-83A1-F6EECF244321}">
                <p14:modId xmlns:p14="http://schemas.microsoft.com/office/powerpoint/2010/main" val="3056470800"/>
              </p:ext>
            </p:extLst>
          </p:nvPr>
        </p:nvGraphicFramePr>
        <p:xfrm>
          <a:off x="609600" y="1600201"/>
          <a:ext cx="6136640" cy="4251962"/>
        </p:xfrm>
        <a:graphic>
          <a:graphicData uri="http://schemas.openxmlformats.org/drawingml/2006/table">
            <a:tbl>
              <a:tblPr firstRow="1" bandRow="1">
                <a:effectLst>
                  <a:outerShdw blurRad="63500" sx="102000" sy="102000" algn="ctr" rotWithShape="0">
                    <a:prstClr val="black">
                      <a:alpha val="40000"/>
                    </a:prstClr>
                  </a:outerShdw>
                </a:effectLst>
                <a:tableStyleId>{69CF1AB2-1976-4502-BF36-3FF5EA218861}</a:tableStyleId>
              </a:tblPr>
              <a:tblGrid>
                <a:gridCol w="6136640">
                  <a:extLst>
                    <a:ext uri="{9D8B030D-6E8A-4147-A177-3AD203B41FA5}">
                      <a16:colId xmlns:a16="http://schemas.microsoft.com/office/drawing/2014/main" val="1362403917"/>
                    </a:ext>
                  </a:extLst>
                </a:gridCol>
              </a:tblGrid>
              <a:tr h="662740">
                <a:tc>
                  <a:txBody>
                    <a:bodyPr/>
                    <a:lstStyle/>
                    <a:p>
                      <a:pPr marL="0" algn="l">
                        <a:lnSpc>
                          <a:spcPct val="150000"/>
                        </a:lnSpc>
                        <a:spcBef>
                          <a:spcPts val="600"/>
                        </a:spcBef>
                        <a:spcAft>
                          <a:spcPts val="600"/>
                        </a:spcAft>
                      </a:pPr>
                      <a:r>
                        <a:rPr lang="en-US" b="0" dirty="0"/>
                        <a:t>Issued U.S. Bank Visa Credit Card</a:t>
                      </a:r>
                    </a:p>
                  </a:txBody>
                  <a:tcPr/>
                </a:tc>
                <a:extLst>
                  <a:ext uri="{0D108BD9-81ED-4DB2-BD59-A6C34878D82A}">
                    <a16:rowId xmlns:a16="http://schemas.microsoft.com/office/drawing/2014/main" val="134429660"/>
                  </a:ext>
                </a:extLst>
              </a:tr>
              <a:tr h="662740">
                <a:tc>
                  <a:txBody>
                    <a:bodyPr/>
                    <a:lstStyle/>
                    <a:p>
                      <a:pPr marL="0">
                        <a:lnSpc>
                          <a:spcPct val="150000"/>
                        </a:lnSpc>
                        <a:spcBef>
                          <a:spcPts val="600"/>
                        </a:spcBef>
                        <a:spcAft>
                          <a:spcPts val="600"/>
                        </a:spcAft>
                      </a:pPr>
                      <a:r>
                        <a:rPr lang="en-US" dirty="0"/>
                        <a:t>Sixteen-digit card number (first 8 unique to Caltech)</a:t>
                      </a:r>
                    </a:p>
                  </a:txBody>
                  <a:tcPr/>
                </a:tc>
                <a:extLst>
                  <a:ext uri="{0D108BD9-81ED-4DB2-BD59-A6C34878D82A}">
                    <a16:rowId xmlns:a16="http://schemas.microsoft.com/office/drawing/2014/main" val="3957110171"/>
                  </a:ext>
                </a:extLst>
              </a:tr>
              <a:tr h="662740">
                <a:tc>
                  <a:txBody>
                    <a:bodyPr/>
                    <a:lstStyle/>
                    <a:p>
                      <a:pPr marL="0">
                        <a:lnSpc>
                          <a:spcPct val="150000"/>
                        </a:lnSpc>
                        <a:spcBef>
                          <a:spcPts val="600"/>
                        </a:spcBef>
                        <a:spcAft>
                          <a:spcPts val="600"/>
                        </a:spcAft>
                      </a:pPr>
                      <a:r>
                        <a:rPr lang="en-US" dirty="0"/>
                        <a:t>Cardholder’s name and Caltech showcase on back card**</a:t>
                      </a:r>
                    </a:p>
                  </a:txBody>
                  <a:tcPr/>
                </a:tc>
                <a:extLst>
                  <a:ext uri="{0D108BD9-81ED-4DB2-BD59-A6C34878D82A}">
                    <a16:rowId xmlns:a16="http://schemas.microsoft.com/office/drawing/2014/main" val="2151423599"/>
                  </a:ext>
                </a:extLst>
              </a:tr>
              <a:tr h="662740">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Used to purchase items for the use and benefit of Caltech</a:t>
                      </a:r>
                    </a:p>
                  </a:txBody>
                  <a:tcPr/>
                </a:tc>
                <a:extLst>
                  <a:ext uri="{0D108BD9-81ED-4DB2-BD59-A6C34878D82A}">
                    <a16:rowId xmlns:a16="http://schemas.microsoft.com/office/drawing/2014/main" val="1298068874"/>
                  </a:ext>
                </a:extLst>
              </a:tr>
              <a:tr h="662740">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Merchants paid by Visa in 48 hours</a:t>
                      </a:r>
                    </a:p>
                  </a:txBody>
                  <a:tcPr/>
                </a:tc>
                <a:extLst>
                  <a:ext uri="{0D108BD9-81ED-4DB2-BD59-A6C34878D82A}">
                    <a16:rowId xmlns:a16="http://schemas.microsoft.com/office/drawing/2014/main" val="503918964"/>
                  </a:ext>
                </a:extLst>
              </a:tr>
              <a:tr h="938262">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Works the same as a personal card except Caltech pays the monthly bill: corporate liability</a:t>
                      </a:r>
                    </a:p>
                  </a:txBody>
                  <a:tcPr/>
                </a:tc>
                <a:extLst>
                  <a:ext uri="{0D108BD9-81ED-4DB2-BD59-A6C34878D82A}">
                    <a16:rowId xmlns:a16="http://schemas.microsoft.com/office/drawing/2014/main" val="1052785090"/>
                  </a:ext>
                </a:extLst>
              </a:tr>
            </a:tbl>
          </a:graphicData>
        </a:graphic>
      </p:graphicFrame>
      <p:pic>
        <p:nvPicPr>
          <p:cNvPr id="4" name="Picture 3" descr="A close up of a credit card&#10;&#10;Description automatically generated">
            <a:extLst>
              <a:ext uri="{FF2B5EF4-FFF2-40B4-BE49-F238E27FC236}">
                <a16:creationId xmlns:a16="http://schemas.microsoft.com/office/drawing/2014/main" id="{D59D8E80-5A33-65D2-B0A4-663EA2497B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01519" y="2338990"/>
            <a:ext cx="3515121" cy="218002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680626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02DD-F1CC-6809-E15F-E2FDEE11270B}"/>
              </a:ext>
            </a:extLst>
          </p:cNvPr>
          <p:cNvSpPr>
            <a:spLocks noGrp="1"/>
          </p:cNvSpPr>
          <p:nvPr>
            <p:ph type="title"/>
          </p:nvPr>
        </p:nvSpPr>
        <p:spPr/>
        <p:txBody>
          <a:bodyPr/>
          <a:lstStyle/>
          <a:p>
            <a:r>
              <a:rPr lang="en-US" dirty="0"/>
              <a:t>What are the Benefits?</a:t>
            </a:r>
          </a:p>
        </p:txBody>
      </p:sp>
      <p:graphicFrame>
        <p:nvGraphicFramePr>
          <p:cNvPr id="5" name="Content Placeholder 4">
            <a:extLst>
              <a:ext uri="{FF2B5EF4-FFF2-40B4-BE49-F238E27FC236}">
                <a16:creationId xmlns:a16="http://schemas.microsoft.com/office/drawing/2014/main" id="{C8572D4E-4200-5ADB-665B-DA67CECED646}"/>
              </a:ext>
            </a:extLst>
          </p:cNvPr>
          <p:cNvGraphicFramePr>
            <a:graphicFrameLocks noGrp="1"/>
          </p:cNvGraphicFramePr>
          <p:nvPr>
            <p:ph sz="half" idx="1"/>
            <p:extLst>
              <p:ext uri="{D42A27DB-BD31-4B8C-83A1-F6EECF244321}">
                <p14:modId xmlns:p14="http://schemas.microsoft.com/office/powerpoint/2010/main" val="1744111289"/>
              </p:ext>
            </p:extLst>
          </p:nvPr>
        </p:nvGraphicFramePr>
        <p:xfrm>
          <a:off x="609600" y="1600201"/>
          <a:ext cx="6136640" cy="4203026"/>
        </p:xfrm>
        <a:graphic>
          <a:graphicData uri="http://schemas.openxmlformats.org/drawingml/2006/table">
            <a:tbl>
              <a:tblPr firstRow="1" bandRow="1">
                <a:effectLst>
                  <a:outerShdw blurRad="63500" sx="102000" sy="102000" algn="ctr" rotWithShape="0">
                    <a:prstClr val="black">
                      <a:alpha val="40000"/>
                    </a:prstClr>
                  </a:outerShdw>
                </a:effectLst>
                <a:tableStyleId>{69CF1AB2-1976-4502-BF36-3FF5EA218861}</a:tableStyleId>
              </a:tblPr>
              <a:tblGrid>
                <a:gridCol w="6136640">
                  <a:extLst>
                    <a:ext uri="{9D8B030D-6E8A-4147-A177-3AD203B41FA5}">
                      <a16:colId xmlns:a16="http://schemas.microsoft.com/office/drawing/2014/main" val="1362403917"/>
                    </a:ext>
                  </a:extLst>
                </a:gridCol>
              </a:tblGrid>
              <a:tr h="608567">
                <a:tc>
                  <a:txBody>
                    <a:bodyPr/>
                    <a:lstStyle/>
                    <a:p>
                      <a:pPr marL="0" algn="l">
                        <a:lnSpc>
                          <a:spcPct val="150000"/>
                        </a:lnSpc>
                        <a:spcBef>
                          <a:spcPts val="600"/>
                        </a:spcBef>
                        <a:spcAft>
                          <a:spcPts val="600"/>
                        </a:spcAft>
                      </a:pPr>
                      <a:r>
                        <a:rPr lang="en-US" b="0" dirty="0"/>
                        <a:t>Fast and convenient method of payment</a:t>
                      </a:r>
                    </a:p>
                  </a:txBody>
                  <a:tcPr/>
                </a:tc>
                <a:extLst>
                  <a:ext uri="{0D108BD9-81ED-4DB2-BD59-A6C34878D82A}">
                    <a16:rowId xmlns:a16="http://schemas.microsoft.com/office/drawing/2014/main" val="134429660"/>
                  </a:ext>
                </a:extLst>
              </a:tr>
              <a:tr h="608567">
                <a:tc>
                  <a:txBody>
                    <a:bodyPr/>
                    <a:lstStyle/>
                    <a:p>
                      <a:pPr marL="0">
                        <a:lnSpc>
                          <a:spcPct val="150000"/>
                        </a:lnSpc>
                        <a:spcBef>
                          <a:spcPts val="600"/>
                        </a:spcBef>
                        <a:spcAft>
                          <a:spcPts val="600"/>
                        </a:spcAft>
                      </a:pPr>
                      <a:r>
                        <a:rPr lang="en-US" dirty="0"/>
                        <a:t>Accepted by many merchant (must take Visa as payment)</a:t>
                      </a:r>
                    </a:p>
                  </a:txBody>
                  <a:tcPr/>
                </a:tc>
                <a:extLst>
                  <a:ext uri="{0D108BD9-81ED-4DB2-BD59-A6C34878D82A}">
                    <a16:rowId xmlns:a16="http://schemas.microsoft.com/office/drawing/2014/main" val="3957110171"/>
                  </a:ext>
                </a:extLst>
              </a:tr>
              <a:tr h="608567">
                <a:tc>
                  <a:txBody>
                    <a:bodyPr/>
                    <a:lstStyle/>
                    <a:p>
                      <a:pPr marL="0">
                        <a:lnSpc>
                          <a:spcPct val="150000"/>
                        </a:lnSpc>
                        <a:spcBef>
                          <a:spcPts val="600"/>
                        </a:spcBef>
                        <a:spcAft>
                          <a:spcPts val="600"/>
                        </a:spcAft>
                      </a:pPr>
                      <a:r>
                        <a:rPr lang="en-US" dirty="0"/>
                        <a:t>Around the clock U.S. Bank Customer Service</a:t>
                      </a:r>
                    </a:p>
                  </a:txBody>
                  <a:tcPr/>
                </a:tc>
                <a:extLst>
                  <a:ext uri="{0D108BD9-81ED-4DB2-BD59-A6C34878D82A}">
                    <a16:rowId xmlns:a16="http://schemas.microsoft.com/office/drawing/2014/main" val="2151423599"/>
                  </a:ext>
                </a:extLst>
              </a:tr>
              <a:tr h="608567">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Built-in limits and controls that block unauthorized spend</a:t>
                      </a:r>
                    </a:p>
                  </a:txBody>
                  <a:tcPr/>
                </a:tc>
                <a:extLst>
                  <a:ext uri="{0D108BD9-81ED-4DB2-BD59-A6C34878D82A}">
                    <a16:rowId xmlns:a16="http://schemas.microsoft.com/office/drawing/2014/main" val="1298068874"/>
                  </a:ext>
                </a:extLst>
              </a:tr>
              <a:tr h="905158">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Robust cloud-based travel and expense management system (</a:t>
                      </a:r>
                      <a:r>
                        <a:rPr lang="en-US" dirty="0" err="1"/>
                        <a:t>CardQuest</a:t>
                      </a:r>
                      <a:r>
                        <a:rPr lang="en-US" dirty="0"/>
                        <a:t>)</a:t>
                      </a:r>
                    </a:p>
                  </a:txBody>
                  <a:tcPr/>
                </a:tc>
                <a:extLst>
                  <a:ext uri="{0D108BD9-81ED-4DB2-BD59-A6C34878D82A}">
                    <a16:rowId xmlns:a16="http://schemas.microsoft.com/office/drawing/2014/main" val="503918964"/>
                  </a:ext>
                </a:extLst>
              </a:tr>
              <a:tr h="861567">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Cardholders can join P-Card’s Exclusive Amazon </a:t>
                      </a:r>
                      <a:r>
                        <a:rPr lang="en-US" sz="1800" kern="1200" dirty="0">
                          <a:solidFill>
                            <a:schemeClr val="dk1"/>
                          </a:solidFill>
                          <a:latin typeface="+mn-lt"/>
                          <a:ea typeface="+mn-ea"/>
                          <a:cs typeface="+mn-cs"/>
                        </a:rPr>
                        <a:t>Business</a:t>
                      </a:r>
                      <a:r>
                        <a:rPr lang="en-US" dirty="0"/>
                        <a:t> Prime account. </a:t>
                      </a:r>
                    </a:p>
                  </a:txBody>
                  <a:tcPr/>
                </a:tc>
                <a:extLst>
                  <a:ext uri="{0D108BD9-81ED-4DB2-BD59-A6C34878D82A}">
                    <a16:rowId xmlns:a16="http://schemas.microsoft.com/office/drawing/2014/main" val="1052785090"/>
                  </a:ext>
                </a:extLst>
              </a:tr>
            </a:tbl>
          </a:graphicData>
        </a:graphic>
      </p:graphicFrame>
      <p:pic>
        <p:nvPicPr>
          <p:cNvPr id="9" name="Picture 8" descr="Avocado Moody Foodies">
            <a:extLst>
              <a:ext uri="{FF2B5EF4-FFF2-40B4-BE49-F238E27FC236}">
                <a16:creationId xmlns:a16="http://schemas.microsoft.com/office/drawing/2014/main" id="{4C2ABF05-06AF-8414-EFC5-F4F56A342C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2400" y="1600201"/>
            <a:ext cx="3810000" cy="3810000"/>
          </a:xfrm>
          <a:prstGeom prst="ellipse">
            <a:avLst/>
          </a:prstGeom>
          <a:ln w="190500" cap="rnd">
            <a:solidFill>
              <a:srgbClr val="C8C6BD"/>
            </a:solidFill>
            <a:prstDash val="solid"/>
          </a:ln>
          <a:effectLst>
            <a:outerShdw blurRad="127000" algn="bl" rotWithShape="0">
              <a:srgbClr val="000000"/>
            </a:outerShdw>
          </a:effectLst>
          <a:scene3d>
            <a:camera prst="isometricOffAxis2Left"/>
            <a:lightRig rig="threePt" dir="t">
              <a:rot lat="0" lon="0" rev="19200000"/>
            </a:lightRig>
          </a:scene3d>
          <a:sp3d extrusionH="25400">
            <a:bevelT w="304800" h="152400" prst="hardEdge"/>
            <a:extrusionClr>
              <a:srgbClr val="000000"/>
            </a:extrusionClr>
          </a:sp3d>
        </p:spPr>
      </p:pic>
      <p:sp>
        <p:nvSpPr>
          <p:cNvPr id="14" name="Thought Bubble: Cloud 13">
            <a:extLst>
              <a:ext uri="{FF2B5EF4-FFF2-40B4-BE49-F238E27FC236}">
                <a16:creationId xmlns:a16="http://schemas.microsoft.com/office/drawing/2014/main" id="{9516E2A3-F2BE-1CAA-CCEC-1BA940BA94C0}"/>
              </a:ext>
            </a:extLst>
          </p:cNvPr>
          <p:cNvSpPr/>
          <p:nvPr/>
        </p:nvSpPr>
        <p:spPr>
          <a:xfrm flipH="1">
            <a:off x="7120328" y="1447799"/>
            <a:ext cx="2557072" cy="1195931"/>
          </a:xfrm>
          <a:prstGeom prst="cloudCallout">
            <a:avLst>
              <a:gd name="adj1" fmla="val -44577"/>
              <a:gd name="adj2" fmla="val 95519"/>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Is Amazon Business Prime free?</a:t>
            </a:r>
          </a:p>
        </p:txBody>
      </p:sp>
      <p:pic>
        <p:nvPicPr>
          <p:cNvPr id="17" name="Picture 16">
            <a:extLst>
              <a:ext uri="{FF2B5EF4-FFF2-40B4-BE49-F238E27FC236}">
                <a16:creationId xmlns:a16="http://schemas.microsoft.com/office/drawing/2014/main" id="{8DACFBC7-6E4E-9C1A-6CC5-21552660532C}"/>
              </a:ext>
            </a:extLst>
          </p:cNvPr>
          <p:cNvPicPr>
            <a:picLocks noChangeAspect="1"/>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2137" t="2452" r="1478" b="3902"/>
          <a:stretch/>
        </p:blipFill>
        <p:spPr>
          <a:xfrm>
            <a:off x="8820642" y="3945484"/>
            <a:ext cx="856758" cy="53757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218562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792EE-107C-DF32-1DEC-A98DD63605DB}"/>
              </a:ext>
            </a:extLst>
          </p:cNvPr>
          <p:cNvSpPr>
            <a:spLocks noGrp="1"/>
          </p:cNvSpPr>
          <p:nvPr>
            <p:ph type="title"/>
          </p:nvPr>
        </p:nvSpPr>
        <p:spPr/>
        <p:txBody>
          <a:bodyPr/>
          <a:lstStyle/>
          <a:p>
            <a:r>
              <a:rPr lang="en-US" dirty="0"/>
              <a:t>Roles of Program Participants</a:t>
            </a:r>
          </a:p>
        </p:txBody>
      </p:sp>
      <p:graphicFrame>
        <p:nvGraphicFramePr>
          <p:cNvPr id="6" name="Content Placeholder 5">
            <a:extLst>
              <a:ext uri="{FF2B5EF4-FFF2-40B4-BE49-F238E27FC236}">
                <a16:creationId xmlns:a16="http://schemas.microsoft.com/office/drawing/2014/main" id="{D8205786-8FEB-FC02-CB7A-123149AC466F}"/>
              </a:ext>
            </a:extLst>
          </p:cNvPr>
          <p:cNvGraphicFramePr>
            <a:graphicFrameLocks noGrp="1"/>
          </p:cNvGraphicFramePr>
          <p:nvPr>
            <p:ph idx="1"/>
            <p:extLst>
              <p:ext uri="{D42A27DB-BD31-4B8C-83A1-F6EECF244321}">
                <p14:modId xmlns:p14="http://schemas.microsoft.com/office/powerpoint/2010/main" val="1810420208"/>
              </p:ext>
            </p:extLst>
          </p:nvPr>
        </p:nvGraphicFramePr>
        <p:xfrm>
          <a:off x="609600" y="1600200"/>
          <a:ext cx="10633023" cy="3937000"/>
        </p:xfrm>
        <a:graphic>
          <a:graphicData uri="http://schemas.openxmlformats.org/drawingml/2006/table">
            <a:tbl>
              <a:tblPr firstRow="1" bandRow="1">
                <a:tableStyleId>{5C22544A-7EE6-4342-B048-85BDC9FD1C3A}</a:tableStyleId>
              </a:tblPr>
              <a:tblGrid>
                <a:gridCol w="4609580">
                  <a:extLst>
                    <a:ext uri="{9D8B030D-6E8A-4147-A177-3AD203B41FA5}">
                      <a16:colId xmlns:a16="http://schemas.microsoft.com/office/drawing/2014/main" val="2748746667"/>
                    </a:ext>
                  </a:extLst>
                </a:gridCol>
                <a:gridCol w="6023443">
                  <a:extLst>
                    <a:ext uri="{9D8B030D-6E8A-4147-A177-3AD203B41FA5}">
                      <a16:colId xmlns:a16="http://schemas.microsoft.com/office/drawing/2014/main" val="4079324599"/>
                    </a:ext>
                  </a:extLst>
                </a:gridCol>
              </a:tblGrid>
              <a:tr h="370840">
                <a:tc>
                  <a:txBody>
                    <a:bodyPr/>
                    <a:lstStyle/>
                    <a:p>
                      <a:r>
                        <a:rPr lang="en-US" dirty="0"/>
                        <a:t>Role</a:t>
                      </a:r>
                    </a:p>
                  </a:txBody>
                  <a:tcPr/>
                </a:tc>
                <a:tc>
                  <a:txBody>
                    <a:bodyPr/>
                    <a:lstStyle/>
                    <a:p>
                      <a:r>
                        <a:rPr lang="en-US" dirty="0"/>
                        <a:t>Responsibilities</a:t>
                      </a:r>
                    </a:p>
                  </a:txBody>
                  <a:tcPr/>
                </a:tc>
                <a:extLst>
                  <a:ext uri="{0D108BD9-81ED-4DB2-BD59-A6C34878D82A}">
                    <a16:rowId xmlns:a16="http://schemas.microsoft.com/office/drawing/2014/main" val="2599046648"/>
                  </a:ext>
                </a:extLst>
              </a:tr>
              <a:tr h="370840">
                <a:tc>
                  <a:txBody>
                    <a:bodyPr/>
                    <a:lstStyle/>
                    <a:p>
                      <a:r>
                        <a:rPr lang="en-US" dirty="0"/>
                        <a:t>Cardholder</a:t>
                      </a:r>
                    </a:p>
                  </a:txBody>
                  <a:tcPr/>
                </a:tc>
                <a:tc>
                  <a:txBody>
                    <a:bodyPr/>
                    <a:lstStyle/>
                    <a:p>
                      <a:pPr marL="285750" indent="-285750">
                        <a:buFont typeface="Arial" panose="020B0604020202020204" pitchFamily="34" charset="0"/>
                        <a:buChar char="•"/>
                      </a:pPr>
                      <a:r>
                        <a:rPr lang="en-US" dirty="0"/>
                        <a:t>Only one who can make purchases</a:t>
                      </a:r>
                    </a:p>
                    <a:p>
                      <a:pPr marL="285750" indent="-285750">
                        <a:buFont typeface="Arial" panose="020B0604020202020204" pitchFamily="34" charset="0"/>
                        <a:buChar char="•"/>
                      </a:pPr>
                      <a:r>
                        <a:rPr lang="en-US" dirty="0"/>
                        <a:t>Will verify and retain receipt for conformance</a:t>
                      </a:r>
                    </a:p>
                    <a:p>
                      <a:pPr marL="285750" indent="-285750">
                        <a:buFont typeface="Arial" panose="020B0604020202020204" pitchFamily="34" charset="0"/>
                        <a:buChar char="•"/>
                      </a:pPr>
                      <a:r>
                        <a:rPr lang="en-US" dirty="0"/>
                        <a:t>May reconcile</a:t>
                      </a:r>
                    </a:p>
                    <a:p>
                      <a:pPr marL="285750" indent="-285750">
                        <a:buFont typeface="Arial" panose="020B0604020202020204" pitchFamily="34" charset="0"/>
                        <a:buChar char="•"/>
                      </a:pPr>
                      <a:r>
                        <a:rPr lang="en-US" dirty="0"/>
                        <a:t>Resolve disputes with the merchant</a:t>
                      </a:r>
                    </a:p>
                  </a:txBody>
                  <a:tcPr/>
                </a:tc>
                <a:extLst>
                  <a:ext uri="{0D108BD9-81ED-4DB2-BD59-A6C34878D82A}">
                    <a16:rowId xmlns:a16="http://schemas.microsoft.com/office/drawing/2014/main" val="50693512"/>
                  </a:ext>
                </a:extLst>
              </a:tr>
              <a:tr h="370840">
                <a:tc>
                  <a:txBody>
                    <a:bodyPr/>
                    <a:lstStyle/>
                    <a:p>
                      <a:r>
                        <a:rPr lang="en-US" dirty="0"/>
                        <a:t>Expense Delegate </a:t>
                      </a:r>
                    </a:p>
                  </a:txBody>
                  <a:tcPr/>
                </a:tc>
                <a:tc>
                  <a:txBody>
                    <a:bodyPr/>
                    <a:lstStyle/>
                    <a:p>
                      <a:pPr marL="285750" indent="-285750">
                        <a:buFont typeface="Arial" panose="020B0604020202020204" pitchFamily="34" charset="0"/>
                        <a:buChar char="•"/>
                      </a:pPr>
                      <a:r>
                        <a:rPr lang="en-US" dirty="0"/>
                        <a:t>Allocate charges and submits reports for approval</a:t>
                      </a:r>
                    </a:p>
                    <a:p>
                      <a:pPr marL="285750" indent="-285750">
                        <a:buFont typeface="Arial" panose="020B0604020202020204" pitchFamily="34" charset="0"/>
                        <a:buChar char="•"/>
                      </a:pPr>
                      <a:r>
                        <a:rPr lang="en-US" dirty="0"/>
                        <a:t>Retains documentation</a:t>
                      </a:r>
                    </a:p>
                    <a:p>
                      <a:pPr marL="285750" indent="-285750">
                        <a:buFont typeface="Arial" panose="020B0604020202020204" pitchFamily="34" charset="0"/>
                        <a:buChar char="•"/>
                      </a:pPr>
                      <a:r>
                        <a:rPr lang="en-US" dirty="0"/>
                        <a:t>Assists in disputes with merchants</a:t>
                      </a:r>
                    </a:p>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val="219751465"/>
                  </a:ext>
                </a:extLst>
              </a:tr>
              <a:tr h="370840">
                <a:tc>
                  <a:txBody>
                    <a:bodyPr/>
                    <a:lstStyle/>
                    <a:p>
                      <a:r>
                        <a:rPr lang="en-US" dirty="0"/>
                        <a:t>Expense Approver</a:t>
                      </a:r>
                    </a:p>
                  </a:txBody>
                  <a:tcPr/>
                </a:tc>
                <a:tc>
                  <a:txBody>
                    <a:bodyPr/>
                    <a:lstStyle/>
                    <a:p>
                      <a:pPr marL="285750" indent="-285750">
                        <a:buFont typeface="Arial" panose="020B0604020202020204" pitchFamily="34" charset="0"/>
                        <a:buChar char="•"/>
                      </a:pPr>
                      <a:r>
                        <a:rPr lang="en-US" dirty="0"/>
                        <a:t>Reviews Request for P-Card applications</a:t>
                      </a:r>
                    </a:p>
                    <a:p>
                      <a:pPr marL="285750" indent="-285750">
                        <a:buFont typeface="Arial" panose="020B0604020202020204" pitchFamily="34" charset="0"/>
                        <a:buChar char="•"/>
                      </a:pPr>
                      <a:r>
                        <a:rPr lang="en-US" dirty="0"/>
                        <a:t>Determines spending limits</a:t>
                      </a:r>
                    </a:p>
                    <a:p>
                      <a:pPr marL="285750" indent="-285750">
                        <a:buFont typeface="Arial" panose="020B0604020202020204" pitchFamily="34" charset="0"/>
                        <a:buChar char="•"/>
                      </a:pPr>
                      <a:r>
                        <a:rPr lang="en-US" dirty="0"/>
                        <a:t>Review and electronically approve expense report</a:t>
                      </a:r>
                    </a:p>
                    <a:p>
                      <a:endParaRPr lang="en-US" dirty="0"/>
                    </a:p>
                  </a:txBody>
                  <a:tcPr/>
                </a:tc>
                <a:extLst>
                  <a:ext uri="{0D108BD9-81ED-4DB2-BD59-A6C34878D82A}">
                    <a16:rowId xmlns:a16="http://schemas.microsoft.com/office/drawing/2014/main" val="609450618"/>
                  </a:ext>
                </a:extLst>
              </a:tr>
            </a:tbl>
          </a:graphicData>
        </a:graphic>
      </p:graphicFrame>
    </p:spTree>
    <p:extLst>
      <p:ext uri="{BB962C8B-B14F-4D97-AF65-F5344CB8AC3E}">
        <p14:creationId xmlns:p14="http://schemas.microsoft.com/office/powerpoint/2010/main" val="2331505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D0D03-EE6C-BEB7-E877-412C1384F2FF}"/>
              </a:ext>
            </a:extLst>
          </p:cNvPr>
          <p:cNvSpPr>
            <a:spLocks noGrp="1"/>
          </p:cNvSpPr>
          <p:nvPr>
            <p:ph type="title"/>
          </p:nvPr>
        </p:nvSpPr>
        <p:spPr/>
        <p:txBody>
          <a:bodyPr/>
          <a:lstStyle/>
          <a:p>
            <a:r>
              <a:rPr lang="en-US" dirty="0"/>
              <a:t>P- Card Policies</a:t>
            </a:r>
          </a:p>
        </p:txBody>
      </p:sp>
      <p:sp>
        <p:nvSpPr>
          <p:cNvPr id="3" name="Text Placeholder 2">
            <a:extLst>
              <a:ext uri="{FF2B5EF4-FFF2-40B4-BE49-F238E27FC236}">
                <a16:creationId xmlns:a16="http://schemas.microsoft.com/office/drawing/2014/main" id="{EDE45BAC-3820-B81C-C3A3-CC5466C0944F}"/>
              </a:ext>
            </a:extLst>
          </p:cNvPr>
          <p:cNvSpPr>
            <a:spLocks noGrp="1"/>
          </p:cNvSpPr>
          <p:nvPr>
            <p:ph type="body" idx="1"/>
          </p:nvPr>
        </p:nvSpPr>
        <p:spPr/>
        <p:txBody>
          <a:bodyPr/>
          <a:lstStyle/>
          <a:p>
            <a:r>
              <a:rPr lang="en-US" dirty="0"/>
              <a:t>Guidelines</a:t>
            </a:r>
          </a:p>
        </p:txBody>
      </p:sp>
      <p:sp>
        <p:nvSpPr>
          <p:cNvPr id="4" name="Content Placeholder 3">
            <a:extLst>
              <a:ext uri="{FF2B5EF4-FFF2-40B4-BE49-F238E27FC236}">
                <a16:creationId xmlns:a16="http://schemas.microsoft.com/office/drawing/2014/main" id="{24B92204-26D5-4A94-B46E-F5E6179A8802}"/>
              </a:ext>
            </a:extLst>
          </p:cNvPr>
          <p:cNvSpPr>
            <a:spLocks noGrp="1"/>
          </p:cNvSpPr>
          <p:nvPr>
            <p:ph sz="half" idx="2"/>
          </p:nvPr>
        </p:nvSpPr>
        <p:spPr>
          <a:xfrm>
            <a:off x="609600" y="2174874"/>
            <a:ext cx="5386917" cy="4022451"/>
          </a:xfrm>
        </p:spPr>
        <p:txBody>
          <a:bodyPr/>
          <a:lstStyle/>
          <a:p>
            <a:r>
              <a:rPr lang="en-US" sz="1950" dirty="0"/>
              <a:t>All purchases must be for the use and benefit of Caltech</a:t>
            </a:r>
          </a:p>
          <a:p>
            <a:r>
              <a:rPr lang="en-US" sz="1950" dirty="0"/>
              <a:t>Protect card information</a:t>
            </a:r>
          </a:p>
          <a:p>
            <a:r>
              <a:rPr lang="en-US" sz="1950" dirty="0"/>
              <a:t>Keep up to date with P-Card account</a:t>
            </a:r>
          </a:p>
          <a:p>
            <a:pPr lvl="1"/>
            <a:r>
              <a:rPr lang="en-US" sz="1950" dirty="0"/>
              <a:t>P-Card G&amp;S Only ($3,500/$15,000)</a:t>
            </a:r>
          </a:p>
          <a:p>
            <a:pPr lvl="1"/>
            <a:r>
              <a:rPr lang="en-US" sz="1950" dirty="0"/>
              <a:t>P-Card w/ Travel ($5,000/$20,000)</a:t>
            </a:r>
          </a:p>
          <a:p>
            <a:r>
              <a:rPr lang="en-US" sz="1950" dirty="0"/>
              <a:t>Adhere to Reconciliation Deadline &amp; Restrictions</a:t>
            </a:r>
          </a:p>
          <a:p>
            <a:r>
              <a:rPr lang="en-US" sz="1950" dirty="0"/>
              <a:t>Receipts in a foreign language, CQ Foreign Receipt Required</a:t>
            </a:r>
          </a:p>
          <a:p>
            <a:r>
              <a:rPr lang="en-US" sz="1950" dirty="0"/>
              <a:t>Justification Form Required for purchases exceeding $10,000.00</a:t>
            </a:r>
          </a:p>
          <a:p>
            <a:endParaRPr lang="en-US" dirty="0"/>
          </a:p>
          <a:p>
            <a:endParaRPr lang="en-US" dirty="0"/>
          </a:p>
          <a:p>
            <a:endParaRPr lang="en-US" dirty="0"/>
          </a:p>
        </p:txBody>
      </p:sp>
      <p:sp>
        <p:nvSpPr>
          <p:cNvPr id="6" name="Content Placeholder 5">
            <a:extLst>
              <a:ext uri="{FF2B5EF4-FFF2-40B4-BE49-F238E27FC236}">
                <a16:creationId xmlns:a16="http://schemas.microsoft.com/office/drawing/2014/main" id="{E8A0D7AF-3708-2EA1-67DB-8308A223F039}"/>
              </a:ext>
            </a:extLst>
          </p:cNvPr>
          <p:cNvSpPr>
            <a:spLocks noGrp="1"/>
          </p:cNvSpPr>
          <p:nvPr>
            <p:ph sz="quarter" idx="4"/>
          </p:nvPr>
        </p:nvSpPr>
        <p:spPr>
          <a:xfrm>
            <a:off x="6193367" y="1854994"/>
            <a:ext cx="5389033" cy="4342332"/>
          </a:xfrm>
        </p:spPr>
        <p:txBody>
          <a:bodyPr/>
          <a:lstStyle/>
          <a:p>
            <a:pPr marL="0" indent="0">
              <a:buNone/>
            </a:pPr>
            <a:r>
              <a:rPr lang="en-US" sz="2200" dirty="0"/>
              <a:t>The P-Card Team and Auditors conduct Periodic Audits. Violations of the policies and procedures may result in cardholder retraining and/or card revocation</a:t>
            </a:r>
          </a:p>
          <a:p>
            <a:pPr marL="0" indent="0">
              <a:buNone/>
            </a:pPr>
            <a:endParaRPr lang="en-US" sz="1950" dirty="0"/>
          </a:p>
          <a:p>
            <a:pPr marL="0" indent="0" algn="ctr">
              <a:buNone/>
            </a:pPr>
            <a:r>
              <a:rPr lang="en-US" b="1" dirty="0">
                <a:solidFill>
                  <a:srgbClr val="FF0000"/>
                </a:solidFill>
              </a:rPr>
              <a:t>Fraudulent misuse will result in disciplinary action</a:t>
            </a:r>
          </a:p>
          <a:p>
            <a:pPr marL="0" indent="0">
              <a:buNone/>
            </a:pPr>
            <a:endParaRPr lang="en-US" dirty="0"/>
          </a:p>
        </p:txBody>
      </p:sp>
    </p:spTree>
    <p:extLst>
      <p:ext uri="{BB962C8B-B14F-4D97-AF65-F5344CB8AC3E}">
        <p14:creationId xmlns:p14="http://schemas.microsoft.com/office/powerpoint/2010/main" val="4238941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62689" y="1309237"/>
            <a:ext cx="5849957" cy="4395730"/>
          </a:xfrm>
          <a:prstGeom prst="roundRect">
            <a:avLst/>
          </a:prstGeom>
          <a:ln>
            <a:noFill/>
          </a:ln>
          <a:effectLst>
            <a:glow rad="139700">
              <a:schemeClr val="accent1">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609600" y="274638"/>
            <a:ext cx="10972800" cy="926200"/>
          </a:xfrm>
        </p:spPr>
        <p:txBody>
          <a:bodyPr/>
          <a:lstStyle/>
          <a:p>
            <a:r>
              <a:rPr lang="en-US" dirty="0"/>
              <a:t>Access Online User Profile (Optional)</a:t>
            </a:r>
          </a:p>
        </p:txBody>
      </p:sp>
      <p:sp>
        <p:nvSpPr>
          <p:cNvPr id="3" name="Content Placeholder 2"/>
          <p:cNvSpPr>
            <a:spLocks noGrp="1"/>
          </p:cNvSpPr>
          <p:nvPr>
            <p:ph idx="1"/>
          </p:nvPr>
        </p:nvSpPr>
        <p:spPr>
          <a:xfrm>
            <a:off x="3533289" y="1417637"/>
            <a:ext cx="5125421" cy="4178931"/>
          </a:xfrm>
        </p:spPr>
        <p:txBody>
          <a:bodyPr/>
          <a:lstStyle/>
          <a:p>
            <a:r>
              <a:rPr lang="en-US" dirty="0"/>
              <a:t>View Statements</a:t>
            </a:r>
          </a:p>
          <a:p>
            <a:r>
              <a:rPr lang="en-US" dirty="0"/>
              <a:t>Setup Fraud Alerts</a:t>
            </a:r>
          </a:p>
          <a:p>
            <a:r>
              <a:rPr lang="en-US" dirty="0"/>
              <a:t>See available credit</a:t>
            </a:r>
          </a:p>
          <a:p>
            <a:r>
              <a:rPr lang="en-US" dirty="0"/>
              <a:t>View information about declined transactions</a:t>
            </a:r>
          </a:p>
          <a:p>
            <a:r>
              <a:rPr lang="en-US" dirty="0"/>
              <a:t>Dispute transactions</a:t>
            </a:r>
          </a:p>
          <a:p>
            <a:r>
              <a:rPr lang="en-US" dirty="0"/>
              <a:t>View posted transactions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74" y="5943065"/>
            <a:ext cx="2072304" cy="761255"/>
          </a:xfrm>
          <a:prstGeom prst="rect">
            <a:avLst/>
          </a:prstGeom>
        </p:spPr>
      </p:pic>
    </p:spTree>
    <p:extLst>
      <p:ext uri="{BB962C8B-B14F-4D97-AF65-F5344CB8AC3E}">
        <p14:creationId xmlns:p14="http://schemas.microsoft.com/office/powerpoint/2010/main" val="680995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ABA4A79-97AC-6F19-8F45-B8AB4491474B}"/>
              </a:ext>
            </a:extLst>
          </p:cNvPr>
          <p:cNvSpPr>
            <a:spLocks noGrp="1"/>
          </p:cNvSpPr>
          <p:nvPr>
            <p:ph type="title"/>
          </p:nvPr>
        </p:nvSpPr>
        <p:spPr>
          <a:xfrm>
            <a:off x="609600" y="274638"/>
            <a:ext cx="10972800" cy="964882"/>
          </a:xfrm>
        </p:spPr>
        <p:txBody>
          <a:bodyPr/>
          <a:lstStyle/>
          <a:p>
            <a:r>
              <a:rPr lang="en-US" dirty="0"/>
              <a:t>What are the restrictions?</a:t>
            </a:r>
          </a:p>
        </p:txBody>
      </p:sp>
      <p:sp>
        <p:nvSpPr>
          <p:cNvPr id="6" name="Content Placeholder 5">
            <a:extLst>
              <a:ext uri="{FF2B5EF4-FFF2-40B4-BE49-F238E27FC236}">
                <a16:creationId xmlns:a16="http://schemas.microsoft.com/office/drawing/2014/main" id="{57F7715B-34B5-85B7-4067-4DCF3F0E71B9}"/>
              </a:ext>
            </a:extLst>
          </p:cNvPr>
          <p:cNvSpPr>
            <a:spLocks noGrp="1"/>
          </p:cNvSpPr>
          <p:nvPr>
            <p:ph sz="half" idx="1"/>
          </p:nvPr>
        </p:nvSpPr>
        <p:spPr>
          <a:xfrm>
            <a:off x="609600" y="1356361"/>
            <a:ext cx="5384800" cy="4525963"/>
          </a:xfrm>
          <a:ln>
            <a:noFill/>
          </a:ln>
          <a:effectLst>
            <a:outerShdw blurRad="149987" dist="250190" dir="8460000" algn="ctr">
              <a:srgbClr val="000000">
                <a:alpha val="28000"/>
              </a:srgbClr>
            </a:outerShdw>
            <a:softEdge rad="31750"/>
          </a:effectLst>
          <a:scene3d>
            <a:camera prst="orthographicFront">
              <a:rot lat="0" lon="0" rev="0"/>
            </a:camera>
            <a:lightRig rig="contrasting" dir="t">
              <a:rot lat="0" lon="0" rev="1500000"/>
            </a:lightRig>
          </a:scene3d>
          <a:sp3d prstMaterial="metal"/>
        </p:spPr>
        <p:style>
          <a:lnRef idx="1">
            <a:schemeClr val="accent1"/>
          </a:lnRef>
          <a:fillRef idx="2">
            <a:schemeClr val="accent1"/>
          </a:fillRef>
          <a:effectRef idx="1">
            <a:schemeClr val="accent1"/>
          </a:effectRef>
          <a:fontRef idx="minor">
            <a:schemeClr val="dk1"/>
          </a:fontRef>
        </p:style>
        <p:txBody>
          <a:bodyPr/>
          <a:lstStyle/>
          <a:p>
            <a:r>
              <a:rPr lang="en-US" sz="2600" dirty="0"/>
              <a:t>Animals</a:t>
            </a:r>
          </a:p>
          <a:p>
            <a:r>
              <a:rPr lang="en-US" sz="2600" dirty="0"/>
              <a:t>Weapons/Ammunition</a:t>
            </a:r>
          </a:p>
          <a:p>
            <a:r>
              <a:rPr lang="en-US" sz="2600" dirty="0"/>
              <a:t>Controlled Substances</a:t>
            </a:r>
          </a:p>
          <a:p>
            <a:r>
              <a:rPr lang="en-US" sz="2600" dirty="0"/>
              <a:t>Radioactive Materials</a:t>
            </a:r>
          </a:p>
          <a:p>
            <a:r>
              <a:rPr lang="en-US" sz="2600" dirty="0"/>
              <a:t>Caltech </a:t>
            </a:r>
            <a:r>
              <a:rPr lang="en-US" sz="2600" dirty="0" err="1"/>
              <a:t>SmartCash</a:t>
            </a:r>
            <a:endParaRPr lang="en-US" sz="2600" dirty="0"/>
          </a:p>
          <a:p>
            <a:r>
              <a:rPr lang="en-US" sz="2600" dirty="0"/>
              <a:t>Donations</a:t>
            </a:r>
          </a:p>
          <a:p>
            <a:r>
              <a:rPr lang="en-US" sz="2600" dirty="0"/>
              <a:t>Personal Purchases</a:t>
            </a:r>
          </a:p>
          <a:p>
            <a:r>
              <a:rPr lang="en-US" sz="2600" dirty="0"/>
              <a:t>Splitting Orders</a:t>
            </a:r>
          </a:p>
          <a:p>
            <a:r>
              <a:rPr lang="en-US" sz="2600" dirty="0"/>
              <a:t>Fuel for Personal Vehicles</a:t>
            </a:r>
          </a:p>
          <a:p>
            <a:endParaRPr lang="en-US" sz="2400" dirty="0"/>
          </a:p>
          <a:p>
            <a:endParaRPr lang="en-US" dirty="0"/>
          </a:p>
          <a:p>
            <a:endParaRPr lang="en-US" dirty="0"/>
          </a:p>
        </p:txBody>
      </p:sp>
      <p:sp>
        <p:nvSpPr>
          <p:cNvPr id="7" name="Content Placeholder 6">
            <a:extLst>
              <a:ext uri="{FF2B5EF4-FFF2-40B4-BE49-F238E27FC236}">
                <a16:creationId xmlns:a16="http://schemas.microsoft.com/office/drawing/2014/main" id="{AF9C44CB-A54A-DBE3-2F8A-73D45CC5CC84}"/>
              </a:ext>
            </a:extLst>
          </p:cNvPr>
          <p:cNvSpPr>
            <a:spLocks noGrp="1"/>
          </p:cNvSpPr>
          <p:nvPr>
            <p:ph sz="half" idx="2"/>
          </p:nvPr>
        </p:nvSpPr>
        <p:spPr>
          <a:xfrm>
            <a:off x="6197600" y="1356361"/>
            <a:ext cx="5384800" cy="4525963"/>
          </a:xfrm>
          <a:ln>
            <a:noFill/>
          </a:ln>
          <a:effectLst>
            <a:outerShdw blurRad="149987" dist="250190" dir="8460000" algn="ctr">
              <a:srgbClr val="000000">
                <a:alpha val="28000"/>
              </a:srgbClr>
            </a:outerShdw>
            <a:softEdge rad="31750"/>
          </a:effectLst>
          <a:scene3d>
            <a:camera prst="orthographicFront">
              <a:rot lat="0" lon="0" rev="0"/>
            </a:camera>
            <a:lightRig rig="contrasting" dir="t">
              <a:rot lat="0" lon="0" rev="1500000"/>
            </a:lightRig>
          </a:scene3d>
          <a:sp3d prstMaterial="metal"/>
        </p:spPr>
        <p:style>
          <a:lnRef idx="1">
            <a:schemeClr val="accent1"/>
          </a:lnRef>
          <a:fillRef idx="2">
            <a:schemeClr val="accent1"/>
          </a:fillRef>
          <a:effectRef idx="1">
            <a:schemeClr val="accent1"/>
          </a:effectRef>
          <a:fontRef idx="minor">
            <a:schemeClr val="dk1"/>
          </a:fontRef>
        </p:style>
        <p:txBody>
          <a:bodyPr/>
          <a:lstStyle/>
          <a:p>
            <a:r>
              <a:rPr lang="en-US" sz="2600" dirty="0"/>
              <a:t>P2P Payments Applications</a:t>
            </a:r>
          </a:p>
          <a:p>
            <a:r>
              <a:rPr lang="en-US" sz="2600" dirty="0"/>
              <a:t>Sole Proprietor / Independent Contractors</a:t>
            </a:r>
          </a:p>
          <a:p>
            <a:r>
              <a:rPr lang="en-US" sz="2600" dirty="0"/>
              <a:t>Leases Long-Term Rentals</a:t>
            </a:r>
          </a:p>
          <a:p>
            <a:r>
              <a:rPr lang="en-US" sz="2600" dirty="0"/>
              <a:t>Capitalized Equipment</a:t>
            </a:r>
          </a:p>
          <a:p>
            <a:r>
              <a:rPr lang="en-US" sz="2600" dirty="0"/>
              <a:t>Relocation/Moving Expenses</a:t>
            </a:r>
          </a:p>
          <a:p>
            <a:r>
              <a:rPr lang="en-US" sz="2600" dirty="0"/>
              <a:t>Supplier Contracts/Terms &amp; Conditions / Quotes</a:t>
            </a:r>
          </a:p>
          <a:p>
            <a:r>
              <a:rPr lang="en-US" sz="2600" dirty="0"/>
              <a:t>Debarred Businesses (</a:t>
            </a:r>
            <a:r>
              <a:rPr lang="en-US" sz="2600" dirty="0">
                <a:solidFill>
                  <a:srgbClr val="0070C0"/>
                </a:solidFill>
                <a:hlinkClick r:id="rId2">
                  <a:extLst>
                    <a:ext uri="{A12FA001-AC4F-418D-AE19-62706E023703}">
                      <ahyp:hlinkClr xmlns:ahyp="http://schemas.microsoft.com/office/drawing/2018/hyperlinkcolor" val="tx"/>
                    </a:ext>
                  </a:extLst>
                </a:hlinkClick>
              </a:rPr>
              <a:t>sam.gov</a:t>
            </a:r>
            <a:r>
              <a:rPr lang="en-US" sz="2600" dirty="0"/>
              <a:t>)</a:t>
            </a:r>
          </a:p>
          <a:p>
            <a:endParaRPr lang="en-US" sz="2600" dirty="0"/>
          </a:p>
          <a:p>
            <a:endParaRPr lang="en-US" sz="2600" dirty="0"/>
          </a:p>
          <a:p>
            <a:endParaRPr lang="en-US" dirty="0"/>
          </a:p>
        </p:txBody>
      </p:sp>
    </p:spTree>
    <p:extLst>
      <p:ext uri="{BB962C8B-B14F-4D97-AF65-F5344CB8AC3E}">
        <p14:creationId xmlns:p14="http://schemas.microsoft.com/office/powerpoint/2010/main" val="1858721304"/>
      </p:ext>
    </p:extLst>
  </p:cSld>
  <p:clrMapOvr>
    <a:masterClrMapping/>
  </p:clrMapOvr>
</p:sld>
</file>

<file path=ppt/theme/theme1.xml><?xml version="1.0" encoding="utf-8"?>
<a:theme xmlns:a="http://schemas.openxmlformats.org/drawingml/2006/main" name="1_Office Theme">
  <a:themeElements>
    <a:clrScheme name="Caltech Identity Color Palette">
      <a:dk1>
        <a:sysClr val="windowText" lastClr="000000"/>
      </a:dk1>
      <a:lt1>
        <a:sysClr val="window" lastClr="FFFFFF"/>
      </a:lt1>
      <a:dk2>
        <a:srgbClr val="76777B"/>
      </a:dk2>
      <a:lt2>
        <a:srgbClr val="EEECE1"/>
      </a:lt2>
      <a:accent1>
        <a:srgbClr val="FF6E1E"/>
      </a:accent1>
      <a:accent2>
        <a:srgbClr val="C8C8C8"/>
      </a:accent2>
      <a:accent3>
        <a:srgbClr val="AAA99F"/>
      </a:accent3>
      <a:accent4>
        <a:srgbClr val="7A303F"/>
      </a:accent4>
      <a:accent5>
        <a:srgbClr val="00AFAB"/>
      </a:accent5>
      <a:accent6>
        <a:srgbClr val="849895"/>
      </a:accent6>
      <a:hlink>
        <a:srgbClr val="FF6E1E"/>
      </a:hlink>
      <a:folHlink>
        <a:srgbClr val="00A8E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8020</TotalTime>
  <Words>1681</Words>
  <Application>Microsoft Office PowerPoint</Application>
  <PresentationFormat>Widescreen</PresentationFormat>
  <Paragraphs>213</Paragraphs>
  <Slides>26</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ＭＳ Ｐゴシック</vt:lpstr>
      <vt:lpstr>Arial</vt:lpstr>
      <vt:lpstr>Calibri</vt:lpstr>
      <vt:lpstr>Wingdings</vt:lpstr>
      <vt:lpstr>1_Office Theme</vt:lpstr>
      <vt:lpstr>PowerPoint Presentation</vt:lpstr>
      <vt:lpstr>Purchase Card Program Goods and Services Training</vt:lpstr>
      <vt:lpstr>Agenda</vt:lpstr>
      <vt:lpstr>What is a P-Card?</vt:lpstr>
      <vt:lpstr>What are the Benefits?</vt:lpstr>
      <vt:lpstr>Roles of Program Participants</vt:lpstr>
      <vt:lpstr>P- Card Policies</vt:lpstr>
      <vt:lpstr>Access Online User Profile (Optional)</vt:lpstr>
      <vt:lpstr>What are the restrictions?</vt:lpstr>
      <vt:lpstr>                     NDAA 889 Federal Regulation  1. Section 889 of the John S. McCain National Defense Authorization Act prohibits government contractors from   providing the federal government with telecommunications or video surveillance equipment, systems, or services (or an essential component thereof) produced or provided by five Chinese companies are:  * Huawei Technologies Company  * ZTE Corporation  * Hytera Communications Corporation  * Hangzhou Hikvision Digital Technology Company  * Dahua Technology Company  2. Separately, Section 889 prohibits government contractors from using these prohibited items or services, regardless of whether they are used in the performance of work under a federal contract. An updated list of these five companies’ subsidiaries can be found here. (Note: Caltech credentials are required for access)   </vt:lpstr>
      <vt:lpstr>                 NDAA 889 Federal Regulation (cont.)  As a government contractor (recipient of federal funds), Caltech must comply with Section 889 across all transactions. Therefore, if you purchase goods or services on behalf of Caltech, do no purchase any equipment, system service, or component thereof produced by or provided by these companies, their subsidiaries, or their affiliates.      Section 889 provides narrow exceptions. If you believe that you require an exemption from Section 889’s prohibitions, consult with the Director of Procurement Services prior to purchasing the prohibited item or service.  For additional information, visit Caltech’s NDAA 889 webpage: https://researchcompliance.caltech.edu/export/national-defense-authorization-act-ndaa-section-889 </vt:lpstr>
      <vt:lpstr>Additional Federally Imposed Restrictions</vt:lpstr>
      <vt:lpstr>Gifts and Gift Cards Policy</vt:lpstr>
      <vt:lpstr>Lost/Stolen Card   </vt:lpstr>
      <vt:lpstr>Disputing A Charge</vt:lpstr>
      <vt:lpstr>Fraud</vt:lpstr>
      <vt:lpstr>CardQuest Landing Page</vt:lpstr>
      <vt:lpstr>What is CardQuest and how does it work?</vt:lpstr>
      <vt:lpstr>Audit Rules</vt:lpstr>
      <vt:lpstr>Tax Issues</vt:lpstr>
      <vt:lpstr>Submitting Reports</vt:lpstr>
      <vt:lpstr>Reconciliation Policy</vt:lpstr>
      <vt:lpstr>Concur's CardQuest Request Module </vt:lpstr>
      <vt:lpstr>PowerPoint Presentation</vt:lpstr>
      <vt:lpstr>Important Contact Information</vt:lpstr>
      <vt:lpstr>PowerPoint Presentation</vt:lpstr>
    </vt:vector>
  </TitlesOfParts>
  <Company>Caltech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Hurst, Sophia N.</dc:creator>
  <cp:lastModifiedBy>Herrera, Brian</cp:lastModifiedBy>
  <cp:revision>228</cp:revision>
  <dcterms:created xsi:type="dcterms:W3CDTF">2016-05-23T22:24:37Z</dcterms:created>
  <dcterms:modified xsi:type="dcterms:W3CDTF">2025-04-02T00:15:38Z</dcterms:modified>
</cp:coreProperties>
</file>