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Medium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jOOutDkeVtxdXJPuay37FF0AEg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SPENCER" initials="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38AA9-1827-4FB9-A41A-FF536F3973FE}">
  <a:tblStyle styleId="{91C38AA9-1827-4FB9-A41A-FF536F3973F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AE7"/>
          </a:solidFill>
        </a:fill>
      </a:tcStyle>
    </a:wholeTbl>
    <a:band1H>
      <a:tcTxStyle b="off" i="off"/>
      <a:tcStyle>
        <a:tcBdr/>
        <a:fill>
          <a:solidFill>
            <a:srgbClr val="FFD4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D4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customschemas.google.com/relationships/presentationmetadata" Target="meta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46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49:31.468" idx="1">
    <p:pos x="6000" y="0"/>
    <p:text>Jessica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g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59.073" idx="10">
    <p:pos x="6000" y="0"/>
    <p:text>Ben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E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3:12.405" idx="11">
    <p:pos x="6000" y="0"/>
    <p:text>Elisa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I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3:32.197" idx="12">
    <p:pos x="6000" y="0"/>
    <p:text>Elisa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4cTqw08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3:41.562" idx="13">
    <p:pos x="6000" y="0"/>
    <p:text>Elisa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Q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3:46.440" idx="14">
    <p:pos x="6000" y="0"/>
    <p:text>Elisa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U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3:53.143" idx="15">
    <p:pos x="6000" y="0"/>
    <p:text>Elisa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Y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4:37.765" idx="16">
    <p:pos x="6000" y="0"/>
    <p:text>Jessica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c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5:17.078" idx="17">
    <p:pos x="6000" y="0"/>
    <p:text>Elisa for Caltech/ Ben for Airgas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g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1:24.852" idx="2">
    <p:pos x="6000" y="0"/>
    <p:text>Ananya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k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1:55.522" idx="3">
    <p:pos x="6000" y="0"/>
    <p:text>Ben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o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02.229" idx="4">
    <p:pos x="6000" y="0"/>
    <p:text>Ben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s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09.924" idx="5">
    <p:pos x="6000" y="0"/>
    <p:text>Ben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w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19.167" idx="6">
    <p:pos x="6000" y="0"/>
    <p:text>Ben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30.499" idx="7">
    <p:pos x="6000" y="0"/>
    <p:text>Ananya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4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45.264" idx="8">
    <p:pos x="6000" y="0"/>
    <p:text>Ananya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98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9-17T23:52:50.906" idx="9">
    <p:pos x="6000" y="0"/>
    <p:text>Ananya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VjZeq-A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sldNum" idx="12"/>
          </p:nvPr>
        </p:nvSpPr>
        <p:spPr>
          <a:xfrm>
            <a:off x="3970389" y="8829573"/>
            <a:ext cx="3038340" cy="4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706438"/>
            <a:ext cx="4721225" cy="3541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18" cy="41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Ben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18" cy="41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dirty="0"/>
              <a:t>Ananya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18" cy="41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dirty="0"/>
              <a:t>Ananya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18" cy="41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US" dirty="0"/>
              <a:t>Ananya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fa03c242c_0_1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227" name="Google Shape;227;g2ffa03c24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5967f7c4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245967f7c44_0_8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236" name="Google Shape;236;g245967f7c44_0_8:notes"/>
          <p:cNvSpPr txBox="1">
            <a:spLocks noGrp="1"/>
          </p:cNvSpPr>
          <p:nvPr>
            <p:ph type="sldNum" idx="12"/>
          </p:nvPr>
        </p:nvSpPr>
        <p:spPr>
          <a:xfrm>
            <a:off x="3970389" y="8829573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249" name="Google Shape;249;p13:notes"/>
          <p:cNvSpPr txBox="1">
            <a:spLocks noGrp="1"/>
          </p:cNvSpPr>
          <p:nvPr>
            <p:ph type="sldNum" idx="12"/>
          </p:nvPr>
        </p:nvSpPr>
        <p:spPr>
          <a:xfrm>
            <a:off x="3970389" y="8829573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259" name="Google Shape;2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279" name="Google Shape;2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5967f7c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45967f7c44_0_0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Jessica</a:t>
            </a:r>
            <a:endParaRPr dirty="0"/>
          </a:p>
        </p:txBody>
      </p:sp>
      <p:sp>
        <p:nvSpPr>
          <p:cNvPr id="290" name="Google Shape;290;g245967f7c44_0_0:notes"/>
          <p:cNvSpPr txBox="1">
            <a:spLocks noGrp="1"/>
          </p:cNvSpPr>
          <p:nvPr>
            <p:ph type="sldNum" idx="12"/>
          </p:nvPr>
        </p:nvSpPr>
        <p:spPr>
          <a:xfrm>
            <a:off x="3970389" y="8829573"/>
            <a:ext cx="3038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298" name="Google Shape;2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Elisa</a:t>
            </a:r>
            <a:endParaRPr dirty="0"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Start off Elisa</a:t>
            </a:r>
            <a:endParaRPr dirty="0"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f394b1241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130" name="Google Shape;130;g2f394b124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394b1241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Ananya</a:t>
            </a:r>
            <a:endParaRPr dirty="0"/>
          </a:p>
        </p:txBody>
      </p:sp>
      <p:sp>
        <p:nvSpPr>
          <p:cNvPr id="138" name="Google Shape;138;g2f394b124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394b1241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Ananya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g2f394b124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acb274b14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155" name="Google Shape;155;g27acb274b1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701541" y="4415530"/>
            <a:ext cx="5607318" cy="41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dirty="0"/>
              <a:t>Ben</a:t>
            </a:r>
            <a:endParaRPr dirty="0"/>
          </a:p>
        </p:txBody>
      </p:sp>
      <p:sp>
        <p:nvSpPr>
          <p:cNvPr id="164" name="Google Shape;164;p7:notes"/>
          <p:cNvSpPr txBox="1">
            <a:spLocks noGrp="1"/>
          </p:cNvSpPr>
          <p:nvPr>
            <p:ph type="sldNum" idx="12"/>
          </p:nvPr>
        </p:nvSpPr>
        <p:spPr>
          <a:xfrm>
            <a:off x="3970389" y="8829573"/>
            <a:ext cx="3038340" cy="46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&amp; text">
  <p:cSld name="Tiitle &amp;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715965" y="1352551"/>
            <a:ext cx="465137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620058" y="164635"/>
            <a:ext cx="7160400" cy="114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611561" y="1470500"/>
            <a:ext cx="7818115" cy="4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Char char="–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–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203200" y="6197600"/>
            <a:ext cx="547688" cy="52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page">
  <p:cSld name="2_Cover p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9" descr="25712_5000R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19"/>
          <p:cNvGrpSpPr/>
          <p:nvPr/>
        </p:nvGrpSpPr>
        <p:grpSpPr>
          <a:xfrm>
            <a:off x="-1588" y="-2117"/>
            <a:ext cx="9145588" cy="6866468"/>
            <a:chOff x="-1273" y="-1429"/>
            <a:chExt cx="9145273" cy="5150353"/>
          </a:xfrm>
        </p:grpSpPr>
        <p:pic>
          <p:nvPicPr>
            <p:cNvPr id="40" name="Google Shape;40;p19" descr="t1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3140257"/>
              <a:ext cx="9144000" cy="2003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9" descr="t1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73" y="-1429"/>
              <a:ext cx="9144000" cy="1413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9" descr="t1.png"/>
            <p:cNvPicPr preferRelativeResize="0"/>
            <p:nvPr/>
          </p:nvPicPr>
          <p:blipFill rotWithShape="1">
            <a:blip r:embed="rId5">
              <a:alphaModFix/>
            </a:blip>
            <a:srcRect l="-432"/>
            <a:stretch/>
          </p:blipFill>
          <p:spPr>
            <a:xfrm>
              <a:off x="15114" y="5425"/>
              <a:ext cx="4738687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" name="Google Shape;43;p19"/>
          <p:cNvSpPr/>
          <p:nvPr/>
        </p:nvSpPr>
        <p:spPr>
          <a:xfrm>
            <a:off x="323850" y="6199718"/>
            <a:ext cx="4248150" cy="397933"/>
          </a:xfrm>
          <a:prstGeom prst="rect">
            <a:avLst/>
          </a:prstGeom>
          <a:noFill/>
          <a:ln w="9525" cap="flat" cmpd="sng">
            <a:solidFill>
              <a:srgbClr val="00627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4494213" y="552026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279400" y="5488517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350838" y="650663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>
            <a:off x="4567238" y="653838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4494213" y="4950884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279400" y="491913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350838" y="536363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4494213" y="5363633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2925" cap="flat" cmpd="sng">
            <a:solidFill>
              <a:srgbClr val="3760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 txBox="1"/>
          <p:nvPr/>
        </p:nvSpPr>
        <p:spPr>
          <a:xfrm>
            <a:off x="252413" y="6028267"/>
            <a:ext cx="4176712" cy="560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endParaRPr sz="85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13"/>
              <a:buFont typeface="Helvetica Neue"/>
              <a:buNone/>
            </a:pPr>
            <a:r>
              <a:rPr lang="en-US" sz="85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Airgas Overview for Lindsey Manufacturing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236539" y="5981700"/>
            <a:ext cx="2344737" cy="220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39325" rIns="78700" bIns="393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163"/>
              <a:buFont typeface="Helvetica Neue"/>
              <a:buNone/>
            </a:pPr>
            <a:r>
              <a:rPr lang="en-US" sz="65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 DOCUMENT  IS  </a:t>
            </a:r>
            <a:r>
              <a:rPr lang="en-US" sz="650" b="1" i="0" u="none" strike="noStrike" cap="none">
                <a:solidFill>
                  <a:srgbClr val="9B9B9A"/>
                </a:solidFill>
                <a:latin typeface="Roboto"/>
                <a:ea typeface="Roboto"/>
                <a:cs typeface="Roboto"/>
                <a:sym typeface="Roboto"/>
              </a:rPr>
              <a:t>INTERNAL AND CONFIDENTIAL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650"/>
              <a:buFont typeface="Helvetica Neue"/>
              <a:buNone/>
            </a:pPr>
            <a:endParaRPr sz="650" b="1" i="0" u="none" strike="noStrike" cap="none">
              <a:solidFill>
                <a:srgbClr val="3760A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19"/>
          <p:cNvSpPr/>
          <p:nvPr/>
        </p:nvSpPr>
        <p:spPr>
          <a:xfrm>
            <a:off x="4454525" y="3223685"/>
            <a:ext cx="23495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260487" y="1755254"/>
            <a:ext cx="3999299" cy="1141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6" name="Google Shape;56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370" y="274158"/>
            <a:ext cx="2207300" cy="13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9"/>
          <p:cNvSpPr txBox="1">
            <a:spLocks noGrp="1"/>
          </p:cNvSpPr>
          <p:nvPr>
            <p:ph type="body" idx="1"/>
          </p:nvPr>
        </p:nvSpPr>
        <p:spPr>
          <a:xfrm>
            <a:off x="381000" y="6273800"/>
            <a:ext cx="990600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20060" y="164634"/>
            <a:ext cx="6526800" cy="114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  <a:defRPr sz="2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11560" y="1470501"/>
            <a:ext cx="7160840" cy="375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Roboto"/>
              <a:buAutoNum type="arabicPlain"/>
              <a:defRPr sz="15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6F6F6E"/>
              </a:buClr>
              <a:buSzPts val="1000"/>
              <a:buFont typeface="Roboto"/>
              <a:buChar char=" "/>
              <a:defRPr sz="13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F6F6E"/>
              </a:buClr>
              <a:buSzPts val="1300"/>
              <a:buFont typeface="Roboto"/>
              <a:buNone/>
              <a:defRPr sz="1300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-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203200" y="6197600"/>
            <a:ext cx="547688" cy="52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700" tIns="78700" rIns="78700" bIns="78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A4"/>
              </a:buClr>
              <a:buSzPts val="225"/>
              <a:buFont typeface="Helvetica Neue"/>
              <a:buNone/>
              <a:defRPr sz="9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comments" Target="../comments/comment5.xml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0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3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elicia.perrie@airgas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6.xml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624750" y="817513"/>
            <a:ext cx="7160400" cy="68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>
                <a:solidFill>
                  <a:srgbClr val="006B76"/>
                </a:solidFill>
              </a:rPr>
              <a:t>Airgas Overview- Full Range of Gas Supply Modes</a:t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>
            <a:off x="658340" y="2067240"/>
            <a:ext cx="7642714" cy="28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Enables our customers to optimize their production processes and reduce total costs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50888" y="2637780"/>
            <a:ext cx="1932964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Packaged Gases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786" y="3429000"/>
            <a:ext cx="1163449" cy="46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5648" y="3905858"/>
            <a:ext cx="1576020" cy="1184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4990" y="3905858"/>
            <a:ext cx="1474765" cy="1226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7014" y="3443023"/>
            <a:ext cx="910715" cy="431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8"/>
          <p:cNvCxnSpPr/>
          <p:nvPr/>
        </p:nvCxnSpPr>
        <p:spPr>
          <a:xfrm>
            <a:off x="3832635" y="2563391"/>
            <a:ext cx="23031" cy="2684935"/>
          </a:xfrm>
          <a:prstGeom prst="straightConnector1">
            <a:avLst/>
          </a:prstGeom>
          <a:noFill/>
          <a:ln w="31750" cap="rnd" cmpd="sng">
            <a:solidFill>
              <a:srgbClr val="00313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79697" y="2592236"/>
            <a:ext cx="3872820" cy="48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89755" y="3914661"/>
            <a:ext cx="1217194" cy="116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97901" y="3459508"/>
            <a:ext cx="1075514" cy="40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Merchant sho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07915" y="3905858"/>
            <a:ext cx="1367844" cy="122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796633" y="3324399"/>
            <a:ext cx="1315091" cy="56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13335" y="3914661"/>
            <a:ext cx="1655768" cy="1222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683540" y="3052224"/>
            <a:ext cx="920824" cy="87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6725" y="5551975"/>
            <a:ext cx="2206750" cy="1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/>
              <a:t>Examples of Airgas-owned cylinders vs </a:t>
            </a:r>
            <a:br>
              <a:rPr lang="en-US" sz="3200"/>
            </a:br>
            <a:r>
              <a:rPr lang="en-US" sz="3200"/>
              <a:t>CIT-owned</a:t>
            </a:r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Airgas Owned</a:t>
            </a:r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body" idx="2"/>
          </p:nvPr>
        </p:nvSpPr>
        <p:spPr>
          <a:xfrm>
            <a:off x="455613" y="2170113"/>
            <a:ext cx="4041775" cy="352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/>
              <a:t>Caltech Owned</a:t>
            </a:r>
            <a:endParaRPr/>
          </a:p>
        </p:txBody>
      </p:sp>
      <p:sp>
        <p:nvSpPr>
          <p:cNvPr id="199" name="Google Shape;199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52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00" name="Google Shape;200;p5" descr="A barcode on a green su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088" y="2235855"/>
            <a:ext cx="3007588" cy="119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" descr="A bar code on a lab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088" y="3784681"/>
            <a:ext cx="3007588" cy="991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7510" y="2225598"/>
            <a:ext cx="4009290" cy="34005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"/>
          <p:cNvSpPr txBox="1"/>
          <p:nvPr/>
        </p:nvSpPr>
        <p:spPr>
          <a:xfrm>
            <a:off x="5650957" y="5694074"/>
            <a:ext cx="22525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for an orange sticker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509058" y="683581"/>
            <a:ext cx="7160400" cy="127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 dirty="0"/>
              <a:t>Cylinder Audit Process</a:t>
            </a:r>
            <a:endParaRPr dirty="0"/>
          </a:p>
        </p:txBody>
      </p:sp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663010" y="1428669"/>
            <a:ext cx="78180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7331" lvl="0" indent="-1349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Airgas will release the lease invoices on </a:t>
            </a:r>
            <a:r>
              <a:rPr lang="en-US" dirty="0">
                <a:highlight>
                  <a:schemeClr val="lt1"/>
                </a:highlight>
              </a:rPr>
              <a:t>October 1</a:t>
            </a:r>
            <a:r>
              <a:rPr lang="en-US" baseline="30000" dirty="0">
                <a:highlight>
                  <a:schemeClr val="lt1"/>
                </a:highlight>
              </a:rPr>
              <a:t>st</a:t>
            </a:r>
            <a:r>
              <a:rPr lang="en-US" dirty="0">
                <a:highlight>
                  <a:schemeClr val="lt1"/>
                </a:highlight>
              </a:rPr>
              <a:t>, 2024</a:t>
            </a:r>
            <a:endParaRPr dirty="0">
              <a:highlight>
                <a:schemeClr val="lt1"/>
              </a:highlight>
            </a:endParaRPr>
          </a:p>
          <a:p>
            <a:pPr marL="666733" lvl="1" indent="-130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Caltech end users have until </a:t>
            </a:r>
            <a:r>
              <a:rPr lang="en-US" b="1" dirty="0"/>
              <a:t>October 31st, 2024</a:t>
            </a:r>
            <a:r>
              <a:rPr lang="en-US" dirty="0"/>
              <a:t>, to pay these invoices.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>
                <a:solidFill>
                  <a:srgbClr val="000000"/>
                </a:solidFill>
              </a:rPr>
              <a:t>I</a:t>
            </a:r>
            <a:r>
              <a:rPr lang="en-US" sz="1400" b="1" i="1" dirty="0">
                <a:solidFill>
                  <a:srgbClr val="000000"/>
                </a:solidFill>
              </a:rPr>
              <a:t>f paid by the due date no physical audit will be conducted for the associated Ship-To</a:t>
            </a:r>
            <a:endParaRPr sz="1400" i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1" dirty="0">
                <a:solidFill>
                  <a:srgbClr val="C00000"/>
                </a:solidFill>
              </a:rPr>
              <a:t>If not paid by the due date and no dispute is filed, past-due accounts may be put on credit hold</a:t>
            </a:r>
            <a:endParaRPr sz="1400" b="1" i="1" dirty="0">
              <a:solidFill>
                <a:srgbClr val="C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 dirty="0">
              <a:solidFill>
                <a:srgbClr val="C00000"/>
              </a:solidFill>
            </a:endParaRPr>
          </a:p>
          <a:p>
            <a:pPr marL="287331" lvl="0" indent="-1349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Anticipated Audit Date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dirty="0">
                <a:highlight>
                  <a:schemeClr val="lt1"/>
                </a:highlight>
              </a:rPr>
              <a:t>February 18th - 20th, 2025 Day 3 on hold if needed. </a:t>
            </a:r>
            <a:endParaRPr dirty="0">
              <a:highlight>
                <a:schemeClr val="lt1"/>
              </a:highlight>
            </a:endParaRPr>
          </a:p>
          <a:p>
            <a:pPr marL="666733" lvl="1" indent="-1301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Caltech Purchasing Services will reach out to Ship-To Points of Contact to establish audit “appointments” and require a lab representative be present during the audit</a:t>
            </a:r>
            <a:endParaRPr dirty="0"/>
          </a:p>
          <a:p>
            <a:pPr marL="287331" lvl="0" indent="-13493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During the Audit</a:t>
            </a:r>
            <a:endParaRPr dirty="0"/>
          </a:p>
          <a:p>
            <a:pPr marL="666733" lvl="1" indent="-1428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dirty="0"/>
              <a:t>Airgas team will be escorted by Caltech personnel and lab representative to enter the facility and physically record each cylinder on audit count sheets.</a:t>
            </a:r>
            <a:endParaRPr dirty="0"/>
          </a:p>
          <a:p>
            <a:pPr marL="666733" lvl="1" indent="-1428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</a:pPr>
            <a:r>
              <a:rPr lang="en-US" dirty="0"/>
              <a:t>Caltech Ship-To Point of Contact (or lab representative) sign off on audit count sheets</a:t>
            </a:r>
            <a:endParaRPr dirty="0"/>
          </a:p>
          <a:p>
            <a:pPr marL="287331" lvl="0" indent="-13493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Airgas reconciles the cylinder count and revises invoices accordingly</a:t>
            </a:r>
            <a:endParaRPr dirty="0"/>
          </a:p>
          <a:p>
            <a:pPr marL="287331" lvl="0" indent="-13493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Caltech billed for counted cylinders</a:t>
            </a:r>
            <a:endParaRPr dirty="0"/>
          </a:p>
          <a:p>
            <a:pPr marL="688975" lvl="1" indent="-177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Ship-To Points of Contact can pay these lease invoices through a couple of methods (P-Card or </a:t>
            </a:r>
            <a:r>
              <a:rPr lang="en-US" dirty="0" err="1"/>
              <a:t>TechMart</a:t>
            </a:r>
            <a:r>
              <a:rPr lang="en-US" dirty="0"/>
              <a:t>). Be on the lookout next week for simple instructions from Purchasing Services </a:t>
            </a:r>
            <a:endParaRPr dirty="0"/>
          </a:p>
          <a:p>
            <a:pPr marL="287331" lvl="0" indent="-3968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5" y="5644075"/>
            <a:ext cx="2020200" cy="9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620058" y="772357"/>
            <a:ext cx="7160400" cy="106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Benefits of the Airgas Lease Program	</a:t>
            </a:r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611561" y="1578458"/>
            <a:ext cx="7818115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287331" lvl="0" indent="-134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One-time yearly billing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Audits will be conducted </a:t>
            </a:r>
            <a:r>
              <a:rPr lang="en-US" b="1" dirty="0"/>
              <a:t>only</a:t>
            </a:r>
            <a:r>
              <a:rPr lang="en-US" dirty="0"/>
              <a:t> at labs that have discrepancies or are disputing count </a:t>
            </a:r>
            <a:endParaRPr dirty="0"/>
          </a:p>
          <a:p>
            <a:pPr marL="287331" lvl="0" indent="-13493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Relieves lab of monthly rental bills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Unlimited inventory available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Less hassle, less paperwork, more time managed</a:t>
            </a:r>
            <a:endParaRPr dirty="0"/>
          </a:p>
          <a:p>
            <a:pPr marL="287331" lvl="0" indent="-13493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Tracked by Airgas and Caltech facilities through barcode scanning program 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By lab/by building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100% inventory accuracy</a:t>
            </a:r>
            <a:endParaRPr dirty="0"/>
          </a:p>
          <a:p>
            <a:pPr marL="287331" lvl="0" indent="-13493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dirty="0"/>
              <a:t>Yearly on-site inventory to ensure correct billing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–"/>
            </a:pPr>
            <a:r>
              <a:rPr lang="en-US" dirty="0"/>
              <a:t>Airgas and Caltech work together to perform audits on only the labs that have invoice discrepancies </a:t>
            </a:r>
            <a:endParaRPr dirty="0"/>
          </a:p>
          <a:p>
            <a:pPr marL="666733" lvl="1" indent="-4762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</a:pPr>
            <a:endParaRPr dirty="0"/>
          </a:p>
          <a:p>
            <a:pPr marL="287331" lvl="0" indent="-3968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5" y="5576425"/>
            <a:ext cx="2157231" cy="10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620050" y="552875"/>
            <a:ext cx="7160400" cy="5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Lease Rates Made Simple</a:t>
            </a:r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body" idx="1"/>
          </p:nvPr>
        </p:nvSpPr>
        <p:spPr>
          <a:xfrm>
            <a:off x="115300" y="1379019"/>
            <a:ext cx="8800200" cy="51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287331" lvl="0" indent="-1730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Each industrial gas cylinder will be assigned an annual cost of </a:t>
            </a:r>
            <a:r>
              <a:rPr lang="en-US" sz="2100" b="0" dirty="0">
                <a:solidFill>
                  <a:srgbClr val="C00000"/>
                </a:solidFill>
              </a:rPr>
              <a:t>$60.17 per year / $.16 cents per day</a:t>
            </a:r>
            <a:endParaRPr sz="2100" b="0" dirty="0">
              <a:solidFill>
                <a:srgbClr val="C00000"/>
              </a:solidFill>
            </a:endParaRPr>
          </a:p>
          <a:p>
            <a:pPr marL="287331" lvl="0" indent="-17303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Each specialty gas cylinder will be assigned an annual cost of </a:t>
            </a:r>
            <a:r>
              <a:rPr lang="en-US" sz="2100" b="0" dirty="0">
                <a:solidFill>
                  <a:srgbClr val="C00000"/>
                </a:solidFill>
              </a:rPr>
              <a:t>$102.09 / $.28 cents per day </a:t>
            </a:r>
            <a:endParaRPr sz="2100" b="0" dirty="0">
              <a:solidFill>
                <a:srgbClr val="C00000"/>
              </a:solidFill>
            </a:endParaRPr>
          </a:p>
          <a:p>
            <a:pPr marL="287331" lvl="0" indent="-173033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Cylinder lease invoices will need to be paid by </a:t>
            </a:r>
            <a:r>
              <a:rPr lang="en-US" sz="2100" dirty="0"/>
              <a:t>10/31/2024</a:t>
            </a:r>
            <a:r>
              <a:rPr lang="en-US" sz="2100" b="0" dirty="0"/>
              <a:t>,</a:t>
            </a:r>
            <a:r>
              <a:rPr lang="en-US" sz="2100" b="0" dirty="0">
                <a:solidFill>
                  <a:srgbClr val="FF0000"/>
                </a:solidFill>
              </a:rPr>
              <a:t> </a:t>
            </a:r>
            <a:r>
              <a:rPr lang="en-US" sz="2100" b="0" dirty="0"/>
              <a:t>to avoid a physical audit.</a:t>
            </a:r>
            <a:r>
              <a:rPr lang="en-US" sz="2100" dirty="0"/>
              <a:t> If original invoices are disputed, new invoices generated after the in-person audit must be paid by their due date</a:t>
            </a:r>
            <a:endParaRPr sz="2100" b="0" dirty="0"/>
          </a:p>
          <a:p>
            <a:pPr marL="287331" lvl="0" indent="-173034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Invoices will be accessible via the Airgas TechMart Punch-Out</a:t>
            </a:r>
            <a:endParaRPr sz="2100" b="0" dirty="0"/>
          </a:p>
          <a:p>
            <a:pPr marL="287331" lvl="0" indent="-17303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Airgas will monitor cylinder balances to ensure the amount of cylinders on hand is within 10% of the invoiced quantity</a:t>
            </a:r>
            <a:endParaRPr sz="2100" dirty="0"/>
          </a:p>
          <a:p>
            <a:pPr marL="287331" lvl="0" indent="-173035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100"/>
              <a:buChar char="•"/>
            </a:pPr>
            <a:r>
              <a:rPr lang="en-US" sz="2100" b="0" dirty="0"/>
              <a:t>Accounts with more than a 10% increase in cylinders on hand with have their annual rates reassessed</a:t>
            </a:r>
            <a:endParaRPr sz="2100" dirty="0"/>
          </a:p>
          <a:p>
            <a:pPr marL="287331" lvl="0" indent="-3968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900" dirty="0"/>
          </a:p>
        </p:txBody>
      </p:sp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50" y="6153050"/>
            <a:ext cx="1095775" cy="5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ffa03c242c_0_1"/>
          <p:cNvSpPr txBox="1">
            <a:spLocks noGrp="1"/>
          </p:cNvSpPr>
          <p:nvPr>
            <p:ph type="title"/>
          </p:nvPr>
        </p:nvSpPr>
        <p:spPr>
          <a:xfrm>
            <a:off x="620058" y="754603"/>
            <a:ext cx="71604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Ways to Dispute an Invoice with Airgas </a:t>
            </a:r>
            <a:endParaRPr/>
          </a:p>
        </p:txBody>
      </p:sp>
      <p:sp>
        <p:nvSpPr>
          <p:cNvPr id="230" name="Google Shape;230;g2ffa03c242c_0_1"/>
          <p:cNvSpPr txBox="1">
            <a:spLocks noGrp="1"/>
          </p:cNvSpPr>
          <p:nvPr>
            <p:ph type="body" idx="1"/>
          </p:nvPr>
        </p:nvSpPr>
        <p:spPr>
          <a:xfrm>
            <a:off x="115300" y="1426725"/>
            <a:ext cx="88002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7331" lvl="0" indent="-3968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Email: </a:t>
            </a:r>
            <a:endParaRPr sz="1900" dirty="0"/>
          </a:p>
          <a:p>
            <a:pPr marL="287331" lvl="0" indent="-3968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Benjamin Gutierrez, Account Manager</a:t>
            </a:r>
            <a:endParaRPr sz="1900" dirty="0"/>
          </a:p>
          <a:p>
            <a:pPr marL="287331" lvl="0" indent="-3968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Ananya </a:t>
            </a:r>
            <a:r>
              <a:rPr lang="en-US" sz="1900" dirty="0" err="1"/>
              <a:t>Kepper</a:t>
            </a:r>
            <a:r>
              <a:rPr lang="en-US" sz="1900" dirty="0"/>
              <a:t>, Specialty Gas Specialist </a:t>
            </a:r>
            <a:endParaRPr sz="1900" dirty="0"/>
          </a:p>
          <a:p>
            <a:pPr marL="287331" lvl="0" indent="-3968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900" dirty="0"/>
          </a:p>
          <a:p>
            <a:pPr marL="247646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Call: </a:t>
            </a: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900" dirty="0"/>
              <a:t>Benjamin Gutierrez, Account Manager</a:t>
            </a: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Ananya </a:t>
            </a:r>
            <a:r>
              <a:rPr lang="en-US" sz="1900" dirty="0" err="1"/>
              <a:t>Kepper</a:t>
            </a:r>
            <a:r>
              <a:rPr lang="en-US" sz="1900" dirty="0"/>
              <a:t>, Specialty Gas Specialist </a:t>
            </a: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 sz="1900" dirty="0"/>
              <a:t>In Person Visit: </a:t>
            </a: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900" dirty="0"/>
              <a:t>Benjamin and Ananya are on campus on Wednesday mornings, they will be</a:t>
            </a:r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900" dirty="0"/>
              <a:t>able to address the dispute</a:t>
            </a:r>
            <a:endParaRPr sz="1900" dirty="0"/>
          </a:p>
          <a:p>
            <a:pPr marL="287331" lvl="0" indent="-3968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900" dirty="0"/>
          </a:p>
          <a:p>
            <a:pPr marL="247646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900" dirty="0"/>
          </a:p>
          <a:p>
            <a:pPr marL="247646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sz="1900" dirty="0"/>
          </a:p>
        </p:txBody>
      </p:sp>
      <p:pic>
        <p:nvPicPr>
          <p:cNvPr id="231" name="Google Shape;231;g2ffa03c242c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50" y="5729225"/>
            <a:ext cx="1954375" cy="96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ffa03c242c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750" y="1837304"/>
            <a:ext cx="3191075" cy="18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5967f7c44_0_8"/>
          <p:cNvSpPr txBox="1">
            <a:spLocks noGrp="1"/>
          </p:cNvSpPr>
          <p:nvPr>
            <p:ph type="title"/>
          </p:nvPr>
        </p:nvSpPr>
        <p:spPr>
          <a:xfrm>
            <a:off x="620050" y="76800"/>
            <a:ext cx="5004002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Airgas Lease Invoice Example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endParaRPr/>
          </a:p>
        </p:txBody>
      </p:sp>
      <p:sp>
        <p:nvSpPr>
          <p:cNvPr id="239" name="Google Shape;239;g245967f7c44_0_8"/>
          <p:cNvSpPr txBox="1"/>
          <p:nvPr/>
        </p:nvSpPr>
        <p:spPr>
          <a:xfrm>
            <a:off x="5434900" y="1723313"/>
            <a:ext cx="35889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Amount Due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Order Date is an internal Airgas date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Cylinder Quantities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Department Code, Lab Name, and Cylinder Location Details</a:t>
            </a: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0" name="Google Shape;240;g245967f7c44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8176" y="167400"/>
            <a:ext cx="1622699" cy="8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45967f7c44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625" y="792850"/>
            <a:ext cx="4923531" cy="5675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g245967f7c44_0_8"/>
          <p:cNvCxnSpPr/>
          <p:nvPr/>
        </p:nvCxnSpPr>
        <p:spPr>
          <a:xfrm rot="10800000">
            <a:off x="5024284" y="1124715"/>
            <a:ext cx="599768" cy="749694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3" name="Google Shape;243;g245967f7c44_0_8"/>
          <p:cNvCxnSpPr/>
          <p:nvPr/>
        </p:nvCxnSpPr>
        <p:spPr>
          <a:xfrm flipH="1">
            <a:off x="5024284" y="2871019"/>
            <a:ext cx="599768" cy="329606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4" name="Google Shape;244;g245967f7c44_0_8"/>
          <p:cNvCxnSpPr/>
          <p:nvPr/>
        </p:nvCxnSpPr>
        <p:spPr>
          <a:xfrm flipH="1">
            <a:off x="2743200" y="4935794"/>
            <a:ext cx="2880852" cy="934064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45" name="Google Shape;245;g245967f7c44_0_8"/>
          <p:cNvCxnSpPr/>
          <p:nvPr/>
        </p:nvCxnSpPr>
        <p:spPr>
          <a:xfrm rot="10800000">
            <a:off x="2969342" y="3485538"/>
            <a:ext cx="2654710" cy="501445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>
            <a:spLocks noGrp="1"/>
          </p:cNvSpPr>
          <p:nvPr>
            <p:ph type="title"/>
          </p:nvPr>
        </p:nvSpPr>
        <p:spPr>
          <a:xfrm>
            <a:off x="620058" y="216700"/>
            <a:ext cx="7160400" cy="162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How to log into Airgas punch out to 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retrieve cylinder invoices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body" idx="1"/>
          </p:nvPr>
        </p:nvSpPr>
        <p:spPr>
          <a:xfrm>
            <a:off x="506027" y="1455938"/>
            <a:ext cx="8211247" cy="428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sz="1600" b="0" dirty="0"/>
              <a:t>Log into TechMart, through access.caltech.edu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Char char="•"/>
            </a:pPr>
            <a:r>
              <a:rPr lang="en-US" sz="1600" b="0" dirty="0"/>
              <a:t>Click on the Airgas punchout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5" y="5633250"/>
            <a:ext cx="2042150" cy="10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2473" y="2191991"/>
            <a:ext cx="5009908" cy="344125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/>
          <p:nvPr/>
        </p:nvSpPr>
        <p:spPr>
          <a:xfrm>
            <a:off x="1780855" y="2786809"/>
            <a:ext cx="1376039" cy="781235"/>
          </a:xfrm>
          <a:prstGeom prst="ellipse">
            <a:avLst/>
          </a:prstGeom>
          <a:noFill/>
          <a:ln w="25400" cap="flat" cmpd="sng">
            <a:solidFill>
              <a:srgbClr val="BA50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13"/>
          <p:cNvCxnSpPr/>
          <p:nvPr/>
        </p:nvCxnSpPr>
        <p:spPr>
          <a:xfrm flipH="1">
            <a:off x="3208854" y="2635173"/>
            <a:ext cx="611439" cy="441291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>
            <a:spLocks noGrp="1"/>
          </p:cNvSpPr>
          <p:nvPr>
            <p:ph type="title"/>
          </p:nvPr>
        </p:nvSpPr>
        <p:spPr>
          <a:xfrm>
            <a:off x="217503" y="1603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/>
              <a:t>How to log into Airgas punch out to </a:t>
            </a:r>
            <a:r>
              <a:rPr lang="en-US" sz="3200" dirty="0">
                <a:latin typeface="Helvetica Neue" panose="020B0604020202020204" charset="0"/>
                <a:ea typeface="Roboto"/>
                <a:cs typeface="Roboto"/>
                <a:sym typeface="Roboto"/>
              </a:rPr>
              <a:t>retrieve cylinder invoices, </a:t>
            </a:r>
            <a:r>
              <a:rPr lang="en-US" sz="3200" dirty="0" err="1">
                <a:latin typeface="Helvetica Neue" panose="020B0604020202020204" charset="0"/>
                <a:ea typeface="Roboto"/>
                <a:cs typeface="Roboto"/>
                <a:sym typeface="Roboto"/>
              </a:rPr>
              <a:t>cont</a:t>
            </a:r>
            <a:r>
              <a:rPr lang="en-US" sz="3200" dirty="0">
                <a:latin typeface="Helvetica Neue" panose="020B0604020202020204" charset="0"/>
                <a:ea typeface="Roboto"/>
                <a:cs typeface="Roboto"/>
                <a:sym typeface="Roboto"/>
              </a:rPr>
              <a:t>…</a:t>
            </a:r>
            <a:endParaRPr sz="3200" dirty="0">
              <a:latin typeface="Helvetica Neue" panose="020B0604020202020204" charset="0"/>
            </a:endParaRPr>
          </a:p>
        </p:txBody>
      </p:sp>
      <p:sp>
        <p:nvSpPr>
          <p:cNvPr id="262" name="Google Shape;262;p6"/>
          <p:cNvSpPr txBox="1">
            <a:spLocks noGrp="1"/>
          </p:cNvSpPr>
          <p:nvPr>
            <p:ph type="body" idx="1"/>
          </p:nvPr>
        </p:nvSpPr>
        <p:spPr>
          <a:xfrm>
            <a:off x="76200" y="1303350"/>
            <a:ext cx="8686800" cy="48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2000" dirty="0"/>
              <a:t>Begin with entering the Ship-To account number and then click Search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2000" dirty="0"/>
          </a:p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 sz="2000" dirty="0"/>
          </a:p>
        </p:txBody>
      </p:sp>
      <p:pic>
        <p:nvPicPr>
          <p:cNvPr id="263" name="Google Shape;2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2314" y="1852643"/>
            <a:ext cx="6145523" cy="1771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4" name="Google Shape;264;p6"/>
          <p:cNvSpPr/>
          <p:nvPr/>
        </p:nvSpPr>
        <p:spPr>
          <a:xfrm>
            <a:off x="5094303" y="2381167"/>
            <a:ext cx="923400" cy="765600"/>
          </a:xfrm>
          <a:prstGeom prst="ellipse">
            <a:avLst/>
          </a:prstGeom>
          <a:noFill/>
          <a:ln w="25400" cap="flat" cmpd="sng">
            <a:solidFill>
              <a:srgbClr val="BA50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6"/>
          <p:cNvCxnSpPr/>
          <p:nvPr/>
        </p:nvCxnSpPr>
        <p:spPr>
          <a:xfrm flipH="1">
            <a:off x="2023338" y="2090214"/>
            <a:ext cx="355200" cy="594900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6" name="Google Shape;266;p6"/>
          <p:cNvSpPr txBox="1"/>
          <p:nvPr/>
        </p:nvSpPr>
        <p:spPr>
          <a:xfrm>
            <a:off x="93215" y="3729145"/>
            <a:ext cx="8229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located, click on link to view profile for your specific account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6114" y="4124175"/>
            <a:ext cx="6221723" cy="20019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68" name="Google Shape;268;p6"/>
          <p:cNvCxnSpPr/>
          <p:nvPr/>
        </p:nvCxnSpPr>
        <p:spPr>
          <a:xfrm>
            <a:off x="903303" y="5519797"/>
            <a:ext cx="510600" cy="0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7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How to log into Airgas punch out to </a:t>
            </a:r>
            <a:r>
              <a:rPr lang="en-US" sz="2800" dirty="0">
                <a:latin typeface="Helvetica Neue" panose="020B0604020202020204" charset="0"/>
                <a:ea typeface="Roboto"/>
                <a:cs typeface="Roboto"/>
                <a:sym typeface="Roboto"/>
              </a:rPr>
              <a:t>retrieve cylinder invoices, </a:t>
            </a:r>
            <a:r>
              <a:rPr lang="en-US" sz="2800" dirty="0" err="1">
                <a:latin typeface="Helvetica Neue" panose="020B0604020202020204" charset="0"/>
                <a:ea typeface="Roboto"/>
                <a:cs typeface="Roboto"/>
                <a:sym typeface="Roboto"/>
              </a:rPr>
              <a:t>cont</a:t>
            </a:r>
            <a:r>
              <a:rPr lang="en-US" sz="2800" dirty="0">
                <a:latin typeface="Helvetica Neue" panose="020B0604020202020204" charset="0"/>
                <a:ea typeface="Roboto"/>
                <a:cs typeface="Roboto"/>
                <a:sym typeface="Roboto"/>
              </a:rPr>
              <a:t>…</a:t>
            </a:r>
            <a:endParaRPr sz="2800" dirty="0">
              <a:latin typeface="Helvetica Neue" panose="020B0604020202020204" charset="0"/>
            </a:endParaRPr>
          </a:p>
        </p:txBody>
      </p:sp>
      <p:sp>
        <p:nvSpPr>
          <p:cNvPr id="274" name="Google Shape;274;p9"/>
          <p:cNvSpPr txBox="1">
            <a:spLocks noGrp="1"/>
          </p:cNvSpPr>
          <p:nvPr>
            <p:ph type="body" idx="1"/>
          </p:nvPr>
        </p:nvSpPr>
        <p:spPr>
          <a:xfrm>
            <a:off x="457200" y="1340528"/>
            <a:ext cx="8229600" cy="2441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2000" dirty="0"/>
              <a:t>Click on the “Invoice” link, then “Invoice History”</a:t>
            </a:r>
            <a:endParaRPr dirty="0"/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300" y="2816499"/>
            <a:ext cx="8652553" cy="2441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6" name="Google Shape;276;p9"/>
          <p:cNvSpPr/>
          <p:nvPr/>
        </p:nvSpPr>
        <p:spPr>
          <a:xfrm>
            <a:off x="6770222" y="3075310"/>
            <a:ext cx="997200" cy="707400"/>
          </a:xfrm>
          <a:prstGeom prst="ellipse">
            <a:avLst/>
          </a:prstGeom>
          <a:noFill/>
          <a:ln w="25400" cap="flat" cmpd="sng">
            <a:solidFill>
              <a:srgbClr val="BA50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457200" y="895000"/>
            <a:ext cx="8229600" cy="4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Airgas Town Hall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>
                <a:latin typeface="Arial"/>
                <a:ea typeface="Arial"/>
                <a:cs typeface="Arial"/>
                <a:sym typeface="Arial"/>
              </a:rPr>
              <a:t>September 18th, 2024 </a:t>
            </a:r>
            <a:endParaRPr sz="4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550" y="5902875"/>
            <a:ext cx="1934900" cy="9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9913" y="2650800"/>
            <a:ext cx="4873676" cy="25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97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dirty="0"/>
              <a:t>How to log into Airgas punch out to </a:t>
            </a:r>
            <a:r>
              <a:rPr lang="en-US" sz="2400" dirty="0">
                <a:latin typeface="Helvetica Neue" panose="020B0604020202020204" charset="0"/>
                <a:ea typeface="Roboto"/>
                <a:cs typeface="Roboto"/>
                <a:sym typeface="Roboto"/>
              </a:rPr>
              <a:t>retrieve cylinder invoices, </a:t>
            </a:r>
            <a:r>
              <a:rPr lang="en-US" sz="2400" dirty="0" err="1">
                <a:latin typeface="Helvetica Neue" panose="020B0604020202020204" charset="0"/>
                <a:ea typeface="Roboto"/>
                <a:cs typeface="Roboto"/>
                <a:sym typeface="Roboto"/>
              </a:rPr>
              <a:t>cont</a:t>
            </a:r>
            <a:r>
              <a:rPr lang="en-US" sz="2400" dirty="0">
                <a:latin typeface="Helvetica Neue" panose="020B0604020202020204" charset="0"/>
                <a:ea typeface="Roboto"/>
                <a:cs typeface="Roboto"/>
                <a:sym typeface="Roboto"/>
              </a:rPr>
              <a:t>…</a:t>
            </a:r>
            <a:endParaRPr sz="2400" dirty="0">
              <a:latin typeface="Helvetica Neue" panose="020B0604020202020204" charset="0"/>
            </a:endParaRPr>
          </a:p>
        </p:txBody>
      </p:sp>
      <p:sp>
        <p:nvSpPr>
          <p:cNvPr id="282" name="Google Shape;282;p32"/>
          <p:cNvSpPr txBox="1">
            <a:spLocks noGrp="1"/>
          </p:cNvSpPr>
          <p:nvPr>
            <p:ph type="body" idx="1"/>
          </p:nvPr>
        </p:nvSpPr>
        <p:spPr>
          <a:xfrm>
            <a:off x="457200" y="1140048"/>
            <a:ext cx="8229600" cy="49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indent="0">
              <a:buNone/>
            </a:pPr>
            <a:r>
              <a:rPr lang="en-US" sz="1400" dirty="0"/>
              <a:t>- The view below will show that Ship-To’s open invoices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400" dirty="0"/>
              <a:t>- Look for the invoice that has a PO No. of “Lease Renewal” 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400" dirty="0"/>
              <a:t>- Click on the 3 dots next to the invoice number</a:t>
            </a:r>
            <a:endParaRPr dirty="0"/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1400" dirty="0"/>
              <a:t>- Select “Get Invoice (PDF)”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400" dirty="0"/>
          </a:p>
        </p:txBody>
      </p:sp>
      <p:pic>
        <p:nvPicPr>
          <p:cNvPr id="283" name="Google Shape;28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025" y="2776999"/>
            <a:ext cx="5223350" cy="3055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4" name="Google Shape;284;p32"/>
          <p:cNvCxnSpPr/>
          <p:nvPr/>
        </p:nvCxnSpPr>
        <p:spPr>
          <a:xfrm>
            <a:off x="4039650" y="5162809"/>
            <a:ext cx="317400" cy="515700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5" name="Google Shape;285;p32"/>
          <p:cNvCxnSpPr/>
          <p:nvPr/>
        </p:nvCxnSpPr>
        <p:spPr>
          <a:xfrm rot="10800000">
            <a:off x="6012955" y="5116035"/>
            <a:ext cx="630300" cy="0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86" name="Google Shape;286;p32"/>
          <p:cNvCxnSpPr/>
          <p:nvPr/>
        </p:nvCxnSpPr>
        <p:spPr>
          <a:xfrm rot="10800000">
            <a:off x="5808986" y="5418259"/>
            <a:ext cx="713400" cy="0"/>
          </a:xfrm>
          <a:prstGeom prst="straightConnector1">
            <a:avLst/>
          </a:prstGeom>
          <a:noFill/>
          <a:ln w="38100" cap="flat" cmpd="sng">
            <a:solidFill>
              <a:srgbClr val="FE6917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45967f7c44_0_0"/>
          <p:cNvSpPr txBox="1">
            <a:spLocks noGrp="1"/>
          </p:cNvSpPr>
          <p:nvPr>
            <p:ph type="title"/>
          </p:nvPr>
        </p:nvSpPr>
        <p:spPr>
          <a:xfrm>
            <a:off x="620058" y="729026"/>
            <a:ext cx="71604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Airgas Points of Contact	</a:t>
            </a:r>
            <a:endParaRPr/>
          </a:p>
        </p:txBody>
      </p:sp>
      <p:sp>
        <p:nvSpPr>
          <p:cNvPr id="293" name="Google Shape;293;g245967f7c44_0_0"/>
          <p:cNvSpPr txBox="1">
            <a:spLocks noGrp="1"/>
          </p:cNvSpPr>
          <p:nvPr>
            <p:ph type="body" idx="1"/>
          </p:nvPr>
        </p:nvSpPr>
        <p:spPr>
          <a:xfrm>
            <a:off x="620050" y="1653300"/>
            <a:ext cx="3261900" cy="5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Account Manager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Benjamin Gutierrez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626-681-7335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benjamin.gutierrez@airgas.com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Specialty Gas Specialist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Ananya Kepper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562-625-3433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ananya.kepper@airgas.com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District Manager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Jessica Spencer-Scothorn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(626) 712-4030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r>
              <a:rPr lang="en-US"/>
              <a:t>jessica.spencer@airgas.com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 and Collections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Felicia Perrie</a:t>
            </a: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562) 766-2085</a:t>
            </a: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5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felicia.perrie</a:t>
            </a:r>
            <a:r>
              <a:rPr lang="en-US" sz="1500" b="1" i="0" u="sng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@airgas.com</a:t>
            </a: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500" b="1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  <p:pic>
        <p:nvPicPr>
          <p:cNvPr id="294" name="Google Shape;294;g245967f7c4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7650" y="1057550"/>
            <a:ext cx="2042150" cy="10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45967f7c4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6175" y="2293475"/>
            <a:ext cx="3453626" cy="33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Audit Contact Team</a:t>
            </a:r>
            <a:endParaRPr/>
          </a:p>
        </p:txBody>
      </p:sp>
      <p:graphicFrame>
        <p:nvGraphicFramePr>
          <p:cNvPr id="301" name="Google Shape;301;p14"/>
          <p:cNvGraphicFramePr/>
          <p:nvPr/>
        </p:nvGraphicFramePr>
        <p:xfrm>
          <a:off x="457200" y="1600200"/>
          <a:ext cx="8229600" cy="3337650"/>
        </p:xfrm>
        <a:graphic>
          <a:graphicData uri="http://schemas.openxmlformats.org/drawingml/2006/table">
            <a:tbl>
              <a:tblPr firstRow="1" bandRow="1">
                <a:noFill/>
                <a:tableStyleId>{91C38AA9-1827-4FB9-A41A-FF536F3973FE}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Caltech Team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Airgas Team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Elisa Brink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Jessica Spencer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Monica Marquez 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Luis Cervantes</a:t>
                      </a:r>
                      <a:endParaRPr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Matt Brown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Jill Johnson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Chris Sierra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Ben Gutierrez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Joel Sanchez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Brian McLaughlin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Oswaldo Reategui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Ananya Kepper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Beth Streeter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Rudy Zepeda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02" name="Google Shape;3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8975" y="5531575"/>
            <a:ext cx="2448150" cy="12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5"/>
          <p:cNvSpPr txBox="1"/>
          <p:nvPr/>
        </p:nvSpPr>
        <p:spPr>
          <a:xfrm>
            <a:off x="5699760" y="646394"/>
            <a:ext cx="320198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 &amp;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457200" y="941034"/>
            <a:ext cx="8229600" cy="5185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dirty="0"/>
              <a:t>Introductions 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Caltech Fun Fact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Airgas Overview 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dirty="0"/>
              <a:t>Airgas – Caltech Cylinder Audit and Lease Program (Airgas)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Ways to Dispute a Lease Invoice 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300"/>
              <a:buChar char="•"/>
            </a:pPr>
            <a:r>
              <a:rPr lang="en-US" sz="2300" dirty="0"/>
              <a:t>Airgas/TechMart</a:t>
            </a:r>
            <a:endParaRPr sz="2300" dirty="0"/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dirty="0"/>
              <a:t>Audit Team</a:t>
            </a:r>
          </a:p>
          <a:p>
            <a:pPr marL="34290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 dirty="0"/>
              <a:t>Q &amp; A Session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900" y="5608025"/>
            <a:ext cx="2315496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126" name="Google Shape;12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Caltech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>
                <a:highlight>
                  <a:schemeClr val="lt1"/>
                </a:highlight>
              </a:rPr>
              <a:t>Monica Marquez, Director, Purchasing Services</a:t>
            </a:r>
            <a:endParaRPr sz="2000">
              <a:highlight>
                <a:schemeClr val="lt1"/>
              </a:highlight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>
                <a:highlight>
                  <a:schemeClr val="lt1"/>
                </a:highlight>
              </a:rPr>
              <a:t>Elisa Brink, Contracting Manager </a:t>
            </a:r>
            <a:endParaRPr sz="2000">
              <a:highlight>
                <a:schemeClr val="lt1"/>
              </a:highlight>
            </a:endParaRPr>
          </a:p>
          <a:p>
            <a:pPr marL="74295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None/>
            </a:pPr>
            <a:endParaRPr sz="2000">
              <a:highlight>
                <a:schemeClr val="lt1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Airgas</a:t>
            </a:r>
            <a:endParaRPr sz="24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Jessica Spencer, District Manager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Benjamin Gutierrez, Account Manager 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Ananya Kepper, Specialty Gas Representative 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Luis Cervantes, Cylinder Control Manager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Brian McLaughlin, Cylinder Control 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Jill Johnson, Cylinder Control </a:t>
            </a:r>
            <a:endParaRPr sz="200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967875"/>
            <a:ext cx="1803200" cy="8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394b12414_0_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Ben Gutierrez </a:t>
            </a:r>
            <a:endParaRPr/>
          </a:p>
        </p:txBody>
      </p:sp>
      <p:sp>
        <p:nvSpPr>
          <p:cNvPr id="133" name="Google Shape;133;g2f394b12414_0_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135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133350">
              <a:spcBef>
                <a:spcPts val="480"/>
              </a:spcBef>
              <a:buSzPts val="2400"/>
              <a:buNone/>
            </a:pPr>
            <a:r>
              <a:rPr lang="en-US" sz="2400" dirty="0"/>
              <a:t>Ben has been with Airgas 6 years</a:t>
            </a:r>
            <a:endParaRPr sz="2400" dirty="0"/>
          </a:p>
          <a:p>
            <a:pPr marL="285750" indent="-133350">
              <a:spcBef>
                <a:spcPts val="480"/>
              </a:spcBef>
              <a:buSzPts val="2400"/>
              <a:buNone/>
            </a:pPr>
            <a:r>
              <a:rPr lang="en-US" sz="2400" dirty="0"/>
              <a:t>with experience in both Medical and </a:t>
            </a:r>
          </a:p>
          <a:p>
            <a:pPr marL="285750" indent="-133350">
              <a:spcBef>
                <a:spcPts val="480"/>
              </a:spcBef>
              <a:buSzPts val="2400"/>
              <a:buNone/>
            </a:pPr>
            <a:r>
              <a:rPr lang="en-US" sz="2400" dirty="0"/>
              <a:t>Industrial markets. </a:t>
            </a:r>
            <a:endParaRPr sz="2400" dirty="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Contact Info:</a:t>
            </a:r>
            <a:endParaRPr sz="2400" dirty="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Phone: </a:t>
            </a:r>
            <a:r>
              <a:rPr lang="en-US" sz="2400" dirty="0"/>
              <a:t>626-681-7335</a:t>
            </a:r>
            <a:endParaRPr sz="2400" dirty="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1" dirty="0"/>
              <a:t>Email: </a:t>
            </a:r>
            <a:r>
              <a:rPr lang="en-US" sz="1700" dirty="0"/>
              <a:t>Benjamin.Gutierrez@airgas.com</a:t>
            </a:r>
            <a:endParaRPr sz="1700" dirty="0"/>
          </a:p>
        </p:txBody>
      </p:sp>
      <p:pic>
        <p:nvPicPr>
          <p:cNvPr id="134" name="Google Shape;134;g2f394b12414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967875"/>
            <a:ext cx="1803200" cy="8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394b12414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499" y="1854825"/>
            <a:ext cx="2491000" cy="386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394b12414_0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Ananya Kepper </a:t>
            </a:r>
            <a:endParaRPr/>
          </a:p>
        </p:txBody>
      </p:sp>
      <p:sp>
        <p:nvSpPr>
          <p:cNvPr id="141" name="Google Shape;141;g2f394b12414_0_6"/>
          <p:cNvSpPr txBox="1">
            <a:spLocks noGrp="1"/>
          </p:cNvSpPr>
          <p:nvPr>
            <p:ph type="body" idx="1"/>
          </p:nvPr>
        </p:nvSpPr>
        <p:spPr>
          <a:xfrm>
            <a:off x="152399" y="1752600"/>
            <a:ext cx="426852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Ananya </a:t>
            </a:r>
            <a:r>
              <a:rPr lang="en-US" sz="2400" dirty="0" err="1"/>
              <a:t>Kepper</a:t>
            </a:r>
            <a:r>
              <a:rPr lang="en-US" sz="2400" dirty="0"/>
              <a:t> has her BS in Chemistry from UCSB and has been with Airgas for 1 year.</a:t>
            </a:r>
            <a:endParaRPr sz="2400" dirty="0"/>
          </a:p>
          <a:p>
            <a:pPr marL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Contact Info:</a:t>
            </a:r>
            <a:endParaRPr sz="2400" dirty="0"/>
          </a:p>
          <a:p>
            <a:pPr marL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Phone: </a:t>
            </a:r>
            <a:r>
              <a:rPr lang="en-US" sz="2000" dirty="0"/>
              <a:t>(562) 625-3433</a:t>
            </a:r>
            <a:endParaRPr sz="2000" dirty="0"/>
          </a:p>
          <a:p>
            <a:pPr marL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000" b="1" dirty="0"/>
              <a:t>Email: </a:t>
            </a:r>
            <a:r>
              <a:rPr lang="en-US" sz="2000" dirty="0"/>
              <a:t>ananya.kepper@airgas.com</a:t>
            </a:r>
            <a:endParaRPr sz="2000" dirty="0"/>
          </a:p>
        </p:txBody>
      </p:sp>
      <p:pic>
        <p:nvPicPr>
          <p:cNvPr id="142" name="Google Shape;142;g2f394b12414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967875"/>
            <a:ext cx="1803200" cy="8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394b1241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2343" y="1758001"/>
            <a:ext cx="3693157" cy="3823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2f394b12414_0_6"/>
          <p:cNvSpPr txBox="1"/>
          <p:nvPr/>
        </p:nvSpPr>
        <p:spPr>
          <a:xfrm>
            <a:off x="1427100" y="1021975"/>
            <a:ext cx="6289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Roboto Medium"/>
                <a:ea typeface="Roboto Medium"/>
                <a:cs typeface="Roboto Medium"/>
                <a:sym typeface="Roboto Medium"/>
              </a:rPr>
              <a:t>Specialty Gas Specialist</a:t>
            </a:r>
            <a:endParaRPr sz="23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394b12414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Caltech Fun Fact </a:t>
            </a:r>
            <a:endParaRPr/>
          </a:p>
        </p:txBody>
      </p:sp>
      <p:sp>
        <p:nvSpPr>
          <p:cNvPr id="150" name="Google Shape;150;g2f394b12414_0_0"/>
          <p:cNvSpPr txBox="1">
            <a:spLocks noGrp="1"/>
          </p:cNvSpPr>
          <p:nvPr>
            <p:ph type="body" idx="1"/>
          </p:nvPr>
        </p:nvSpPr>
        <p:spPr>
          <a:xfrm>
            <a:off x="102475" y="1371600"/>
            <a:ext cx="4393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The Thinker:</a:t>
            </a:r>
            <a:endParaRPr sz="2400" dirty="0"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Robert Andrews Millikan the “thinker” of Caltech’s founding fathers, won Caltech’s first ever Nobel Prize in 1926 for his work on the photoelectric effect and measurement of an elementary charge</a:t>
            </a:r>
            <a:endParaRPr sz="2400" dirty="0"/>
          </a:p>
        </p:txBody>
      </p:sp>
      <p:pic>
        <p:nvPicPr>
          <p:cNvPr id="151" name="Google Shape;151;g2f394b1241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967875"/>
            <a:ext cx="1803200" cy="8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f394b12414_0_0" title="The Thinker | Auguste Rodin's &quot;The Thinker&quot; | gosheshe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075" y="1112838"/>
            <a:ext cx="4267324" cy="4700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7acb274b14_0_1"/>
          <p:cNvSpPr txBox="1">
            <a:spLocks noGrp="1"/>
          </p:cNvSpPr>
          <p:nvPr>
            <p:ph type="body" idx="1"/>
          </p:nvPr>
        </p:nvSpPr>
        <p:spPr>
          <a:xfrm>
            <a:off x="457200" y="941034"/>
            <a:ext cx="8229600" cy="5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58" name="Google Shape;158;g27acb274b14_0_1"/>
          <p:cNvSpPr txBox="1"/>
          <p:nvPr/>
        </p:nvSpPr>
        <p:spPr>
          <a:xfrm>
            <a:off x="581550" y="2194550"/>
            <a:ext cx="51132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Caltech Cylinder Audit and Lease Program</a:t>
            </a:r>
            <a:endParaRPr sz="2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Jessica Spencer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District Manager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Account Manager</a:t>
            </a: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Benjamin Gutierrez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Specialty Gas Representative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Ananya Kepper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g27acb274b14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354" y="3171154"/>
            <a:ext cx="3441850" cy="23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7acb274b14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2385" y="149785"/>
            <a:ext cx="3244875" cy="15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"/>
          <p:cNvSpPr txBox="1">
            <a:spLocks noGrp="1"/>
          </p:cNvSpPr>
          <p:nvPr>
            <p:ph type="title"/>
          </p:nvPr>
        </p:nvSpPr>
        <p:spPr>
          <a:xfrm>
            <a:off x="609600" y="372863"/>
            <a:ext cx="7160400" cy="115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SzPts val="2500"/>
              <a:buFont typeface="Roboto"/>
              <a:buNone/>
            </a:pPr>
            <a:r>
              <a:rPr lang="en-US"/>
              <a:t>Airgas Overview-</a:t>
            </a:r>
            <a:br>
              <a:rPr lang="en-US"/>
            </a:br>
            <a:r>
              <a:rPr lang="en-US"/>
              <a:t>Unparalleled Distribution Platform </a:t>
            </a:r>
            <a:endParaRPr/>
          </a:p>
        </p:txBody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611560" y="1960125"/>
            <a:ext cx="5224334" cy="30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lvl="0" indent="-12977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 dirty="0"/>
              <a:t>Largest Gases Platform in the U.S. </a:t>
            </a:r>
            <a:endParaRPr dirty="0"/>
          </a:p>
          <a:p>
            <a:pPr marL="342900" lvl="0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</a:pPr>
            <a:r>
              <a:rPr lang="en-US" b="0" dirty="0"/>
              <a:t>Leader in the U.S. gas market</a:t>
            </a:r>
            <a:endParaRPr dirty="0"/>
          </a:p>
          <a:p>
            <a:pPr marL="666733" lvl="1" indent="-130172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en-US" dirty="0">
                <a:solidFill>
                  <a:schemeClr val="dk1"/>
                </a:solidFill>
              </a:rPr>
              <a:t>Leading position in U.S. packaged industrial, medical, and specialty gas market</a:t>
            </a:r>
            <a:endParaRPr dirty="0">
              <a:solidFill>
                <a:schemeClr val="dk1"/>
              </a:solidFill>
            </a:endParaRPr>
          </a:p>
          <a:p>
            <a:pPr marL="666733" lvl="1" indent="-130172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en-US" dirty="0">
                <a:solidFill>
                  <a:schemeClr val="dk1"/>
                </a:solidFill>
              </a:rPr>
              <a:t>One of the largest producers of bulk atmospheric gases</a:t>
            </a:r>
            <a:endParaRPr dirty="0">
              <a:solidFill>
                <a:schemeClr val="dk1"/>
              </a:solidFill>
            </a:endParaRPr>
          </a:p>
          <a:p>
            <a:pPr marL="342900" lvl="0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</a:pPr>
            <a:r>
              <a:rPr lang="en-US" b="0" dirty="0"/>
              <a:t>Leading U.S distributor of welding and safety products and services</a:t>
            </a:r>
            <a:endParaRPr dirty="0"/>
          </a:p>
          <a:p>
            <a:pPr marL="342900" lvl="0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Char char="•"/>
            </a:pPr>
            <a:r>
              <a:rPr lang="en-US" b="0" dirty="0"/>
              <a:t>Cylinder plant operations: 344</a:t>
            </a:r>
            <a:r>
              <a:rPr lang="en-US" dirty="0"/>
              <a:t> </a:t>
            </a:r>
            <a:r>
              <a:rPr lang="en-US" b="0" dirty="0"/>
              <a:t>plants nationwide</a:t>
            </a:r>
            <a:endParaRPr dirty="0"/>
          </a:p>
          <a:p>
            <a:pPr marL="727065" lvl="1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en-US" dirty="0">
                <a:solidFill>
                  <a:schemeClr val="dk1"/>
                </a:solidFill>
              </a:rPr>
              <a:t> ~1.2M </a:t>
            </a:r>
            <a:r>
              <a:rPr lang="en-US" b="0" dirty="0">
                <a:solidFill>
                  <a:schemeClr val="dk1"/>
                </a:solidFill>
              </a:rPr>
              <a:t>industrial cylinders filled per month</a:t>
            </a:r>
            <a:endParaRPr dirty="0">
              <a:solidFill>
                <a:schemeClr val="dk1"/>
              </a:solidFill>
            </a:endParaRPr>
          </a:p>
          <a:p>
            <a:pPr marL="727065" lvl="1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en-US" dirty="0">
                <a:solidFill>
                  <a:schemeClr val="dk1"/>
                </a:solidFill>
              </a:rPr>
              <a:t> 11</a:t>
            </a:r>
            <a:r>
              <a:rPr lang="en-US" b="0" dirty="0">
                <a:solidFill>
                  <a:schemeClr val="dk1"/>
                </a:solidFill>
              </a:rPr>
              <a:t> Acetylene Plants </a:t>
            </a:r>
            <a:endParaRPr b="0" dirty="0">
              <a:solidFill>
                <a:schemeClr val="dk1"/>
              </a:solidFill>
            </a:endParaRPr>
          </a:p>
          <a:p>
            <a:pPr marL="727065" lvl="1" indent="-129779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300"/>
              <a:buChar char="–"/>
            </a:pPr>
            <a:r>
              <a:rPr lang="en-US" dirty="0">
                <a:solidFill>
                  <a:schemeClr val="dk1"/>
                </a:solidFill>
              </a:rPr>
              <a:t> ~100k </a:t>
            </a:r>
            <a:r>
              <a:rPr lang="en-US" b="0" dirty="0">
                <a:solidFill>
                  <a:schemeClr val="dk1"/>
                </a:solidFill>
              </a:rPr>
              <a:t>Acetylene cylinders filled per month</a:t>
            </a:r>
            <a:endParaRPr dirty="0">
              <a:solidFill>
                <a:schemeClr val="dk1"/>
              </a:solidFill>
            </a:endParaRPr>
          </a:p>
          <a:p>
            <a:pPr marL="152396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316" y="857251"/>
            <a:ext cx="3103685" cy="385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5" y="5384075"/>
            <a:ext cx="2546900" cy="12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altech THEME 01">
  <a:themeElements>
    <a:clrScheme name="Custom 1">
      <a:dk1>
        <a:srgbClr val="000000"/>
      </a:dk1>
      <a:lt1>
        <a:srgbClr val="FFFFFF"/>
      </a:lt1>
      <a:dk2>
        <a:srgbClr val="76777B"/>
      </a:dk2>
      <a:lt2>
        <a:srgbClr val="EEECE1"/>
      </a:lt2>
      <a:accent1>
        <a:srgbClr val="FF6E1E"/>
      </a:accent1>
      <a:accent2>
        <a:srgbClr val="C8C8C8"/>
      </a:accent2>
      <a:accent3>
        <a:srgbClr val="AAA99F"/>
      </a:accent3>
      <a:accent4>
        <a:srgbClr val="7A303F"/>
      </a:accent4>
      <a:accent5>
        <a:srgbClr val="00AFAB"/>
      </a:accent5>
      <a:accent6>
        <a:srgbClr val="849895"/>
      </a:accent6>
      <a:hlink>
        <a:srgbClr val="24679D"/>
      </a:hlink>
      <a:folHlink>
        <a:srgbClr val="5A7D2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1118</Words>
  <Application>Microsoft Office PowerPoint</Application>
  <PresentationFormat>On-screen Show (4:3)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Roboto</vt:lpstr>
      <vt:lpstr>Helvetica Neue</vt:lpstr>
      <vt:lpstr>Roboto Medium</vt:lpstr>
      <vt:lpstr>Noto Sans Symbols</vt:lpstr>
      <vt:lpstr>Caltech THEME 01</vt:lpstr>
      <vt:lpstr>PowerPoint Presentation</vt:lpstr>
      <vt:lpstr>PowerPoint Presentation</vt:lpstr>
      <vt:lpstr>Agenda</vt:lpstr>
      <vt:lpstr>Introductions</vt:lpstr>
      <vt:lpstr>Ben Gutierrez </vt:lpstr>
      <vt:lpstr>Ananya Kepper </vt:lpstr>
      <vt:lpstr>Caltech Fun Fact </vt:lpstr>
      <vt:lpstr>PowerPoint Presentation</vt:lpstr>
      <vt:lpstr>Airgas Overview- Unparalleled Distribution Platform </vt:lpstr>
      <vt:lpstr>Airgas Overview- Full Range of Gas Supply Modes</vt:lpstr>
      <vt:lpstr>Examples of Airgas-owned cylinders vs  CIT-owned</vt:lpstr>
      <vt:lpstr>Cylinder Audit Process</vt:lpstr>
      <vt:lpstr>Benefits of the Airgas Lease Program </vt:lpstr>
      <vt:lpstr>Lease Rates Made Simple</vt:lpstr>
      <vt:lpstr>Ways to Dispute an Invoice with Airgas </vt:lpstr>
      <vt:lpstr>Airgas Lease Invoice Example   </vt:lpstr>
      <vt:lpstr>How to log into Airgas punch out to retrieve cylinder invoices   </vt:lpstr>
      <vt:lpstr>How to log into Airgas punch out to retrieve cylinder invoices, cont…</vt:lpstr>
      <vt:lpstr>How to log into Airgas punch out to retrieve cylinder invoices, cont…</vt:lpstr>
      <vt:lpstr>How to log into Airgas punch out to retrieve cylinder invoices, cont…</vt:lpstr>
      <vt:lpstr>Airgas Points of Contact </vt:lpstr>
      <vt:lpstr>Audit Contact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Sanchez, Hillary D.</cp:lastModifiedBy>
  <cp:revision>7</cp:revision>
  <dcterms:created xsi:type="dcterms:W3CDTF">2017-04-26T21:11:07Z</dcterms:created>
  <dcterms:modified xsi:type="dcterms:W3CDTF">2024-09-18T22:17:44Z</dcterms:modified>
</cp:coreProperties>
</file>