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364" r:id="rId5"/>
    <p:sldId id="267" r:id="rId6"/>
    <p:sldId id="268" r:id="rId7"/>
    <p:sldId id="295" r:id="rId8"/>
    <p:sldId id="269" r:id="rId9"/>
    <p:sldId id="297" r:id="rId10"/>
    <p:sldId id="270" r:id="rId11"/>
    <p:sldId id="367" r:id="rId12"/>
    <p:sldId id="298" r:id="rId13"/>
    <p:sldId id="274" r:id="rId14"/>
    <p:sldId id="272" r:id="rId15"/>
    <p:sldId id="360" r:id="rId16"/>
    <p:sldId id="302" r:id="rId17"/>
    <p:sldId id="303" r:id="rId18"/>
    <p:sldId id="304" r:id="rId19"/>
    <p:sldId id="305" r:id="rId20"/>
    <p:sldId id="266" r:id="rId21"/>
    <p:sldId id="366" r:id="rId22"/>
    <p:sldId id="361" r:id="rId23"/>
    <p:sldId id="263" r:id="rId24"/>
    <p:sldId id="362" r:id="rId25"/>
    <p:sldId id="312" r:id="rId26"/>
    <p:sldId id="363" r:id="rId27"/>
    <p:sldId id="369" r:id="rId28"/>
    <p:sldId id="368" r:id="rId29"/>
    <p:sldId id="371"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1E"/>
    <a:srgbClr val="FF975D"/>
    <a:srgbClr val="FF7E37"/>
    <a:srgbClr val="FF8837"/>
    <a:srgbClr val="FF6600"/>
    <a:srgbClr val="FDA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F0AC2-1921-480C-8BB8-209BC405094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066774C-59E8-407D-AC39-6B37B06657C3}" type="pres">
      <dgm:prSet presAssocID="{B3EF0AC2-1921-480C-8BB8-209BC405094B}" presName="diagram" presStyleCnt="0">
        <dgm:presLayoutVars>
          <dgm:dir/>
          <dgm:resizeHandles val="exact"/>
        </dgm:presLayoutVars>
      </dgm:prSet>
      <dgm:spPr/>
      <dgm:t>
        <a:bodyPr/>
        <a:lstStyle/>
        <a:p>
          <a:endParaRPr lang="en-US"/>
        </a:p>
      </dgm:t>
    </dgm:pt>
  </dgm:ptLst>
  <dgm:cxnLst>
    <dgm:cxn modelId="{D1995123-04FC-477E-8BD6-1B74CD858BDA}" type="presOf" srcId="{B3EF0AC2-1921-480C-8BB8-209BC405094B}" destId="{4066774C-59E8-407D-AC39-6B37B06657C3}"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BC648-A435-46FD-974C-504549C6AA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2DA3A5C-4F1F-425A-B1FF-711A1547B55C}">
      <dgm:prSet custT="1"/>
      <dgm:spPr/>
      <dgm:t>
        <a:bodyPr/>
        <a:lstStyle/>
        <a:p>
          <a:pPr algn="l" rtl="0"/>
          <a:endParaRPr lang="en-US" sz="3400" dirty="0" smtClean="0"/>
        </a:p>
        <a:p>
          <a:pPr algn="l" rtl="0"/>
          <a:r>
            <a:rPr lang="en-US" sz="3600" dirty="0" smtClean="0"/>
            <a:t>Define </a:t>
          </a:r>
        </a:p>
        <a:p>
          <a:pPr algn="l" rtl="0"/>
          <a:r>
            <a:rPr lang="en-US" sz="3400" dirty="0" smtClean="0"/>
            <a:t>          </a:t>
          </a:r>
          <a:r>
            <a:rPr lang="en-US" sz="2400" dirty="0" smtClean="0">
              <a:solidFill>
                <a:schemeClr val="tx1"/>
              </a:solidFill>
            </a:rPr>
            <a:t>	</a:t>
          </a:r>
          <a:endParaRPr lang="en-US" sz="2400" dirty="0">
            <a:solidFill>
              <a:schemeClr val="tx1"/>
            </a:solidFill>
          </a:endParaRPr>
        </a:p>
      </dgm:t>
    </dgm:pt>
    <dgm:pt modelId="{F9DB39DB-00C8-4259-8CE9-0BE5BE5B0B3A}" type="parTrans" cxnId="{C5AE618B-F762-471A-B41C-7BB1AD4C7535}">
      <dgm:prSet/>
      <dgm:spPr/>
      <dgm:t>
        <a:bodyPr/>
        <a:lstStyle/>
        <a:p>
          <a:endParaRPr lang="en-US"/>
        </a:p>
      </dgm:t>
    </dgm:pt>
    <dgm:pt modelId="{373A116A-DA70-48F1-BDFC-7D65AED2C0EA}" type="sibTrans" cxnId="{C5AE618B-F762-471A-B41C-7BB1AD4C7535}">
      <dgm:prSet/>
      <dgm:spPr/>
      <dgm:t>
        <a:bodyPr/>
        <a:lstStyle/>
        <a:p>
          <a:endParaRPr lang="en-US"/>
        </a:p>
      </dgm:t>
    </dgm:pt>
    <dgm:pt modelId="{E8E99DDE-954D-4545-AC47-DBFF1681536A}">
      <dgm:prSet custT="1"/>
      <dgm:spPr/>
      <dgm:t>
        <a:bodyPr/>
        <a:lstStyle/>
        <a:p>
          <a:pPr algn="l" rtl="0"/>
          <a:r>
            <a:rPr lang="en-US" sz="3600" dirty="0" smtClean="0"/>
            <a:t>Allocate</a:t>
          </a:r>
          <a:endParaRPr lang="en-US" sz="2400" dirty="0">
            <a:solidFill>
              <a:schemeClr val="tx1"/>
            </a:solidFill>
          </a:endParaRPr>
        </a:p>
      </dgm:t>
    </dgm:pt>
    <dgm:pt modelId="{1BE39362-AF24-4A35-89DF-630CCE35EE92}" type="parTrans" cxnId="{84A202C2-9EA5-4F55-9A00-ECF06D9DEC9A}">
      <dgm:prSet/>
      <dgm:spPr/>
      <dgm:t>
        <a:bodyPr/>
        <a:lstStyle/>
        <a:p>
          <a:endParaRPr lang="en-US"/>
        </a:p>
      </dgm:t>
    </dgm:pt>
    <dgm:pt modelId="{0AD32A81-34C7-47FF-94AE-CB37865664A8}" type="sibTrans" cxnId="{84A202C2-9EA5-4F55-9A00-ECF06D9DEC9A}">
      <dgm:prSet/>
      <dgm:spPr/>
      <dgm:t>
        <a:bodyPr/>
        <a:lstStyle/>
        <a:p>
          <a:endParaRPr lang="en-US"/>
        </a:p>
      </dgm:t>
    </dgm:pt>
    <dgm:pt modelId="{00F7B561-6FFD-47F3-9366-513253AD20BC}">
      <dgm:prSet custT="1"/>
      <dgm:spPr/>
      <dgm:t>
        <a:bodyPr/>
        <a:lstStyle/>
        <a:p>
          <a:pPr algn="l" rtl="0"/>
          <a:r>
            <a:rPr lang="en-US" sz="3600" dirty="0" smtClean="0"/>
            <a:t>Attach Receipt </a:t>
          </a:r>
          <a:endParaRPr lang="en-US" sz="2400" dirty="0">
            <a:solidFill>
              <a:schemeClr val="tx1"/>
            </a:solidFill>
          </a:endParaRPr>
        </a:p>
      </dgm:t>
    </dgm:pt>
    <dgm:pt modelId="{4FB0115A-69AB-4E90-8AE8-46E8FDA5BCF6}" type="parTrans" cxnId="{A0BD5949-14A3-4520-AB34-E66750E11AA1}">
      <dgm:prSet/>
      <dgm:spPr/>
      <dgm:t>
        <a:bodyPr/>
        <a:lstStyle/>
        <a:p>
          <a:endParaRPr lang="en-US"/>
        </a:p>
      </dgm:t>
    </dgm:pt>
    <dgm:pt modelId="{B516FB1B-C9FE-4122-AF47-012ED70B428F}" type="sibTrans" cxnId="{A0BD5949-14A3-4520-AB34-E66750E11AA1}">
      <dgm:prSet/>
      <dgm:spPr/>
      <dgm:t>
        <a:bodyPr/>
        <a:lstStyle/>
        <a:p>
          <a:endParaRPr lang="en-US"/>
        </a:p>
      </dgm:t>
    </dgm:pt>
    <dgm:pt modelId="{413F72FC-BA19-4F42-93B7-76A76BD6E839}" type="pres">
      <dgm:prSet presAssocID="{4E2BC648-A435-46FD-974C-504549C6AAF4}" presName="Name0" presStyleCnt="0">
        <dgm:presLayoutVars>
          <dgm:dir/>
          <dgm:animLvl val="lvl"/>
          <dgm:resizeHandles val="exact"/>
        </dgm:presLayoutVars>
      </dgm:prSet>
      <dgm:spPr/>
      <dgm:t>
        <a:bodyPr/>
        <a:lstStyle/>
        <a:p>
          <a:endParaRPr lang="en-US"/>
        </a:p>
      </dgm:t>
    </dgm:pt>
    <dgm:pt modelId="{E9D62DCE-BD72-49F3-ABE8-91090D574490}" type="pres">
      <dgm:prSet presAssocID="{72DA3A5C-4F1F-425A-B1FF-711A1547B55C}" presName="linNode" presStyleCnt="0"/>
      <dgm:spPr/>
    </dgm:pt>
    <dgm:pt modelId="{DC2BF806-528F-4D8E-8BC2-8E7182BBF16E}" type="pres">
      <dgm:prSet presAssocID="{72DA3A5C-4F1F-425A-B1FF-711A1547B55C}" presName="parentText" presStyleLbl="node1" presStyleIdx="0" presStyleCnt="3" custScaleX="277778" custScaleY="28816" custLinFactNeighborX="-96732" custLinFactNeighborY="-10">
        <dgm:presLayoutVars>
          <dgm:chMax val="1"/>
          <dgm:bulletEnabled val="1"/>
        </dgm:presLayoutVars>
      </dgm:prSet>
      <dgm:spPr/>
      <dgm:t>
        <a:bodyPr/>
        <a:lstStyle/>
        <a:p>
          <a:endParaRPr lang="en-US"/>
        </a:p>
      </dgm:t>
    </dgm:pt>
    <dgm:pt modelId="{291F99CD-6B44-4615-A6F9-3323767D7837}" type="pres">
      <dgm:prSet presAssocID="{373A116A-DA70-48F1-BDFC-7D65AED2C0EA}" presName="sp" presStyleCnt="0"/>
      <dgm:spPr/>
    </dgm:pt>
    <dgm:pt modelId="{FE86780A-4075-436B-9854-5EA8EC21D673}" type="pres">
      <dgm:prSet presAssocID="{E8E99DDE-954D-4545-AC47-DBFF1681536A}" presName="linNode" presStyleCnt="0"/>
      <dgm:spPr/>
    </dgm:pt>
    <dgm:pt modelId="{B9CFEB04-18C2-45A1-8513-79113DD3B976}" type="pres">
      <dgm:prSet presAssocID="{E8E99DDE-954D-4545-AC47-DBFF1681536A}" presName="parentText" presStyleLbl="node1" presStyleIdx="1" presStyleCnt="3" custScaleX="277778" custScaleY="27262" custLinFactNeighborX="-354" custLinFactNeighborY="-1655">
        <dgm:presLayoutVars>
          <dgm:chMax val="1"/>
          <dgm:bulletEnabled val="1"/>
        </dgm:presLayoutVars>
      </dgm:prSet>
      <dgm:spPr/>
      <dgm:t>
        <a:bodyPr/>
        <a:lstStyle/>
        <a:p>
          <a:endParaRPr lang="en-US"/>
        </a:p>
      </dgm:t>
    </dgm:pt>
    <dgm:pt modelId="{159FC2A2-A262-4E6D-AC42-90B285834393}" type="pres">
      <dgm:prSet presAssocID="{0AD32A81-34C7-47FF-94AE-CB37865664A8}" presName="sp" presStyleCnt="0"/>
      <dgm:spPr/>
    </dgm:pt>
    <dgm:pt modelId="{A5DFFE6E-AE88-4C4B-B414-FA144FC8CFB0}" type="pres">
      <dgm:prSet presAssocID="{00F7B561-6FFD-47F3-9366-513253AD20BC}" presName="linNode" presStyleCnt="0"/>
      <dgm:spPr/>
    </dgm:pt>
    <dgm:pt modelId="{80C59217-41DF-45D0-A58B-316305F13B99}" type="pres">
      <dgm:prSet presAssocID="{00F7B561-6FFD-47F3-9366-513253AD20BC}" presName="parentText" presStyleLbl="node1" presStyleIdx="2" presStyleCnt="3" custScaleX="277778" custScaleY="25622" custLinFactNeighborX="82" custLinFactNeighborY="-2282">
        <dgm:presLayoutVars>
          <dgm:chMax val="1"/>
          <dgm:bulletEnabled val="1"/>
        </dgm:presLayoutVars>
      </dgm:prSet>
      <dgm:spPr/>
      <dgm:t>
        <a:bodyPr/>
        <a:lstStyle/>
        <a:p>
          <a:endParaRPr lang="en-US"/>
        </a:p>
      </dgm:t>
    </dgm:pt>
  </dgm:ptLst>
  <dgm:cxnLst>
    <dgm:cxn modelId="{84A202C2-9EA5-4F55-9A00-ECF06D9DEC9A}" srcId="{4E2BC648-A435-46FD-974C-504549C6AAF4}" destId="{E8E99DDE-954D-4545-AC47-DBFF1681536A}" srcOrd="1" destOrd="0" parTransId="{1BE39362-AF24-4A35-89DF-630CCE35EE92}" sibTransId="{0AD32A81-34C7-47FF-94AE-CB37865664A8}"/>
    <dgm:cxn modelId="{99C4FA90-DF4E-4A22-9B1F-FB4EB8532621}" type="presOf" srcId="{72DA3A5C-4F1F-425A-B1FF-711A1547B55C}" destId="{DC2BF806-528F-4D8E-8BC2-8E7182BBF16E}" srcOrd="0" destOrd="0" presId="urn:microsoft.com/office/officeart/2005/8/layout/vList5"/>
    <dgm:cxn modelId="{6B538434-64BF-4F8F-ACC8-2AB9605EAF6C}" type="presOf" srcId="{E8E99DDE-954D-4545-AC47-DBFF1681536A}" destId="{B9CFEB04-18C2-45A1-8513-79113DD3B976}" srcOrd="0" destOrd="0" presId="urn:microsoft.com/office/officeart/2005/8/layout/vList5"/>
    <dgm:cxn modelId="{A0BD5949-14A3-4520-AB34-E66750E11AA1}" srcId="{4E2BC648-A435-46FD-974C-504549C6AAF4}" destId="{00F7B561-6FFD-47F3-9366-513253AD20BC}" srcOrd="2" destOrd="0" parTransId="{4FB0115A-69AB-4E90-8AE8-46E8FDA5BCF6}" sibTransId="{B516FB1B-C9FE-4122-AF47-012ED70B428F}"/>
    <dgm:cxn modelId="{1A7E853E-909C-4426-BA65-FCC675B57B9A}" type="presOf" srcId="{00F7B561-6FFD-47F3-9366-513253AD20BC}" destId="{80C59217-41DF-45D0-A58B-316305F13B99}" srcOrd="0" destOrd="0" presId="urn:microsoft.com/office/officeart/2005/8/layout/vList5"/>
    <dgm:cxn modelId="{CD7FE151-3961-4C99-B31A-278A66D867E2}" type="presOf" srcId="{4E2BC648-A435-46FD-974C-504549C6AAF4}" destId="{413F72FC-BA19-4F42-93B7-76A76BD6E839}" srcOrd="0" destOrd="0" presId="urn:microsoft.com/office/officeart/2005/8/layout/vList5"/>
    <dgm:cxn modelId="{C5AE618B-F762-471A-B41C-7BB1AD4C7535}" srcId="{4E2BC648-A435-46FD-974C-504549C6AAF4}" destId="{72DA3A5C-4F1F-425A-B1FF-711A1547B55C}" srcOrd="0" destOrd="0" parTransId="{F9DB39DB-00C8-4259-8CE9-0BE5BE5B0B3A}" sibTransId="{373A116A-DA70-48F1-BDFC-7D65AED2C0EA}"/>
    <dgm:cxn modelId="{A9BD9318-4F90-45D6-A122-5852DDD0F9A9}" type="presParOf" srcId="{413F72FC-BA19-4F42-93B7-76A76BD6E839}" destId="{E9D62DCE-BD72-49F3-ABE8-91090D574490}" srcOrd="0" destOrd="0" presId="urn:microsoft.com/office/officeart/2005/8/layout/vList5"/>
    <dgm:cxn modelId="{26F80708-0A8E-4B28-BA8A-CCE60F97A301}" type="presParOf" srcId="{E9D62DCE-BD72-49F3-ABE8-91090D574490}" destId="{DC2BF806-528F-4D8E-8BC2-8E7182BBF16E}" srcOrd="0" destOrd="0" presId="urn:microsoft.com/office/officeart/2005/8/layout/vList5"/>
    <dgm:cxn modelId="{E2FC4B29-EF7C-4B50-BC46-5ACA53735F18}" type="presParOf" srcId="{413F72FC-BA19-4F42-93B7-76A76BD6E839}" destId="{291F99CD-6B44-4615-A6F9-3323767D7837}" srcOrd="1" destOrd="0" presId="urn:microsoft.com/office/officeart/2005/8/layout/vList5"/>
    <dgm:cxn modelId="{0601CBFE-2090-4486-9D20-721CC41F2CDE}" type="presParOf" srcId="{413F72FC-BA19-4F42-93B7-76A76BD6E839}" destId="{FE86780A-4075-436B-9854-5EA8EC21D673}" srcOrd="2" destOrd="0" presId="urn:microsoft.com/office/officeart/2005/8/layout/vList5"/>
    <dgm:cxn modelId="{C102BC14-6BC4-4670-9B9D-01A0859DEBFB}" type="presParOf" srcId="{FE86780A-4075-436B-9854-5EA8EC21D673}" destId="{B9CFEB04-18C2-45A1-8513-79113DD3B976}" srcOrd="0" destOrd="0" presId="urn:microsoft.com/office/officeart/2005/8/layout/vList5"/>
    <dgm:cxn modelId="{35A9FCA9-E7AB-4B85-8970-11FFE9427472}" type="presParOf" srcId="{413F72FC-BA19-4F42-93B7-76A76BD6E839}" destId="{159FC2A2-A262-4E6D-AC42-90B285834393}" srcOrd="3" destOrd="0" presId="urn:microsoft.com/office/officeart/2005/8/layout/vList5"/>
    <dgm:cxn modelId="{24CB8102-41AB-40A5-BA4D-FD9D4F54840F}" type="presParOf" srcId="{413F72FC-BA19-4F42-93B7-76A76BD6E839}" destId="{A5DFFE6E-AE88-4C4B-B414-FA144FC8CFB0}" srcOrd="4" destOrd="0" presId="urn:microsoft.com/office/officeart/2005/8/layout/vList5"/>
    <dgm:cxn modelId="{72418ABD-5EC9-4D7B-BAD8-C0A208CCEC6B}" type="presParOf" srcId="{A5DFFE6E-AE88-4C4B-B414-FA144FC8CFB0}" destId="{80C59217-41DF-45D0-A58B-316305F13B9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BF806-528F-4D8E-8BC2-8E7182BBF16E}">
      <dsp:nvSpPr>
        <dsp:cNvPr id="0" name=""/>
        <dsp:cNvSpPr/>
      </dsp:nvSpPr>
      <dsp:spPr>
        <a:xfrm>
          <a:off x="0" y="150440"/>
          <a:ext cx="10588385" cy="1034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l" defTabSz="1511300" rtl="0">
            <a:lnSpc>
              <a:spcPct val="90000"/>
            </a:lnSpc>
            <a:spcBef>
              <a:spcPct val="0"/>
            </a:spcBef>
            <a:spcAft>
              <a:spcPct val="35000"/>
            </a:spcAft>
          </a:pPr>
          <a:endParaRPr lang="en-US" sz="3400" kern="1200" dirty="0" smtClean="0"/>
        </a:p>
        <a:p>
          <a:pPr lvl="0" algn="l" defTabSz="1511300" rtl="0">
            <a:lnSpc>
              <a:spcPct val="90000"/>
            </a:lnSpc>
            <a:spcBef>
              <a:spcPct val="0"/>
            </a:spcBef>
            <a:spcAft>
              <a:spcPct val="35000"/>
            </a:spcAft>
          </a:pPr>
          <a:r>
            <a:rPr lang="en-US" sz="3600" kern="1200" dirty="0" smtClean="0"/>
            <a:t>Define </a:t>
          </a:r>
        </a:p>
        <a:p>
          <a:pPr lvl="0" algn="l" defTabSz="1511300" rtl="0">
            <a:lnSpc>
              <a:spcPct val="90000"/>
            </a:lnSpc>
            <a:spcBef>
              <a:spcPct val="0"/>
            </a:spcBef>
            <a:spcAft>
              <a:spcPct val="35000"/>
            </a:spcAft>
          </a:pPr>
          <a:r>
            <a:rPr lang="en-US" sz="3400" kern="1200" dirty="0" smtClean="0"/>
            <a:t>          </a:t>
          </a:r>
          <a:r>
            <a:rPr lang="en-US" sz="2400" kern="1200" dirty="0" smtClean="0">
              <a:solidFill>
                <a:schemeClr val="tx1"/>
              </a:solidFill>
            </a:rPr>
            <a:t>	</a:t>
          </a:r>
          <a:endParaRPr lang="en-US" sz="2400" kern="1200" dirty="0">
            <a:solidFill>
              <a:schemeClr val="tx1"/>
            </a:solidFill>
          </a:endParaRPr>
        </a:p>
      </dsp:txBody>
      <dsp:txXfrm>
        <a:off x="50520" y="200960"/>
        <a:ext cx="10487345" cy="933865"/>
      </dsp:txXfrm>
    </dsp:sp>
    <dsp:sp modelId="{B9CFEB04-18C2-45A1-8513-79113DD3B976}">
      <dsp:nvSpPr>
        <dsp:cNvPr id="0" name=""/>
        <dsp:cNvSpPr/>
      </dsp:nvSpPr>
      <dsp:spPr>
        <a:xfrm>
          <a:off x="0" y="1305838"/>
          <a:ext cx="10588385" cy="979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en-US" sz="3600" kern="1200" dirty="0" smtClean="0"/>
            <a:t>Allocate</a:t>
          </a:r>
          <a:endParaRPr lang="en-US" sz="2400" kern="1200" dirty="0">
            <a:solidFill>
              <a:schemeClr val="tx1"/>
            </a:solidFill>
          </a:endParaRPr>
        </a:p>
      </dsp:txBody>
      <dsp:txXfrm>
        <a:off x="47795" y="1353633"/>
        <a:ext cx="10492795" cy="883504"/>
      </dsp:txXfrm>
    </dsp:sp>
    <dsp:sp modelId="{80C59217-41DF-45D0-A58B-316305F13B99}">
      <dsp:nvSpPr>
        <dsp:cNvPr id="0" name=""/>
        <dsp:cNvSpPr/>
      </dsp:nvSpPr>
      <dsp:spPr>
        <a:xfrm>
          <a:off x="8296" y="2441985"/>
          <a:ext cx="10588385" cy="920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l" defTabSz="1600200" rtl="0">
            <a:lnSpc>
              <a:spcPct val="90000"/>
            </a:lnSpc>
            <a:spcBef>
              <a:spcPct val="0"/>
            </a:spcBef>
            <a:spcAft>
              <a:spcPct val="35000"/>
            </a:spcAft>
          </a:pPr>
          <a:r>
            <a:rPr lang="en-US" sz="3600" kern="1200" dirty="0" smtClean="0"/>
            <a:t>Attach Receipt </a:t>
          </a:r>
          <a:endParaRPr lang="en-US" sz="2400" kern="1200" dirty="0">
            <a:solidFill>
              <a:schemeClr val="tx1"/>
            </a:solidFill>
          </a:endParaRPr>
        </a:p>
      </dsp:txBody>
      <dsp:txXfrm>
        <a:off x="53216" y="2486905"/>
        <a:ext cx="10498545" cy="8303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78997-0533-4542-8D42-78E104FEC193}"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028A5-0DE0-4057-8FCC-F2092C84C72A}" type="slidenum">
              <a:rPr lang="en-US" smtClean="0"/>
              <a:t>‹#›</a:t>
            </a:fld>
            <a:endParaRPr lang="en-US"/>
          </a:p>
        </p:txBody>
      </p:sp>
    </p:spTree>
    <p:extLst>
      <p:ext uri="{BB962C8B-B14F-4D97-AF65-F5344CB8AC3E}">
        <p14:creationId xmlns:p14="http://schemas.microsoft.com/office/powerpoint/2010/main" val="342387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621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4452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4554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896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4237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6918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3895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C972A-D6FC-40D9-9E2D-AAAB95D3729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3615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35112AE3-33F5-CB4A-8F18-4A2C376179C1}"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C249100C-E46F-1741-9046-9C10E26E9E1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427348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4AD29855-D0BF-0C47-95BA-497FAF79D83E}"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EAC803D-01C2-3141-BF9F-21544A82DFB4}"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68225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82F68B94-9A51-B54D-9E90-4C531983117A}"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7B134554-C3D8-0E49-9E77-80598B4CBADE}"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283218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A8F040D6-BCD8-2342-9FA5-A37AB6D38B92}"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ED007FB2-0B93-1440-B316-F7D077EA6BD9}"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226756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9A513D6-B863-1F4E-B254-78445707283B}"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5309ABE6-2591-534D-804A-AA2321DD1FD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69081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D55E3F2-7A94-D144-AE3E-C350078456B8}"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E2FAF06-2ECC-0542-AEF2-0C72032D3865}"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13186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48DF3A5A-49D2-124B-822B-D0A61136BEBA}"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9"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5F42CEB2-ABCE-0C4D-9008-F1E2A5CADA67}"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8039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A0688B70-DE7E-484D-9649-53DD626C5424}"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646B8B50-CD79-DC41-AC08-5CB27CEFC99F}"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805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2536C30-3091-FD4A-92B6-8C1F33D17235}"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4C2F3C21-AC88-014D-8E4F-1842E2844B39}"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33371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1556D172-0DF9-1B45-B7DC-702877866F64}"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FDE70C11-08F6-C245-996C-67C089C8904D}"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17632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B9715EFD-0AC6-B449-A2DA-D28D79027907}" type="datetimeFigureOut">
              <a:rPr lang="en-US" smtClean="0">
                <a:solidFill>
                  <a:prstClr val="black"/>
                </a:solidFill>
                <a:latin typeface="Calibri" charset="0"/>
                <a:ea typeface="ＭＳ Ｐゴシック" charset="0"/>
              </a:rPr>
              <a:pPr defTabSz="457200" fontAlgn="base">
                <a:spcBef>
                  <a:spcPct val="0"/>
                </a:spcBef>
                <a:spcAft>
                  <a:spcPct val="0"/>
                </a:spcAft>
                <a:defRPr/>
              </a:pPr>
              <a:t>9/23/2020</a:t>
            </a:fld>
            <a:endParaRPr lang="en-US">
              <a:solidFill>
                <a:prstClr val="black"/>
              </a:solidFill>
              <a:latin typeface="Calibri" charset="0"/>
              <a:ea typeface="ＭＳ Ｐゴシック" charset="0"/>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Calibri" charset="0"/>
              <a:ea typeface="ＭＳ Ｐゴシック" charset="0"/>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fontAlgn="base">
              <a:spcBef>
                <a:spcPct val="0"/>
              </a:spcBef>
              <a:spcAft>
                <a:spcPct val="0"/>
              </a:spcAft>
              <a:defRPr/>
            </a:pPr>
            <a:fld id="{9C1AD24F-1CA9-1C40-A2AF-210F0E20D345}" type="slidenum">
              <a:rPr lang="en-US" smtClean="0">
                <a:solidFill>
                  <a:prstClr val="black"/>
                </a:solidFill>
                <a:latin typeface="Calibri" charset="0"/>
                <a:ea typeface="ＭＳ Ｐゴシック" charset="0"/>
              </a:rPr>
              <a:pPr defTabSz="457200" fontAlgn="base">
                <a:spcBef>
                  <a:spcPct val="0"/>
                </a:spcBef>
                <a:spcAft>
                  <a:spcPct val="0"/>
                </a:spcAft>
                <a:defRPr/>
              </a:pPr>
              <a:t>‹#›</a:t>
            </a:fld>
            <a:endParaRPr lang="en-US">
              <a:solidFill>
                <a:prstClr val="black"/>
              </a:solidFill>
              <a:latin typeface="Calibri" charset="0"/>
              <a:ea typeface="ＭＳ Ｐゴシック" charset="0"/>
            </a:endParaRPr>
          </a:p>
        </p:txBody>
      </p:sp>
    </p:spTree>
    <p:extLst>
      <p:ext uri="{BB962C8B-B14F-4D97-AF65-F5344CB8AC3E}">
        <p14:creationId xmlns:p14="http://schemas.microsoft.com/office/powerpoint/2010/main" val="198461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1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receipts@concur.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receipts@concur.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gif"/><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cid:image002.png@01CFED22.5FD5C5B0" TargetMode="Externa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finance.caltech.edu/documents/512-guidance_for_expenditure_types_on_sponsored_award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ltech.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procurement.caltech.edu/quick-links/quick-links-forms" TargetMode="External"/><Relationship Id="rId3" Type="http://schemas.openxmlformats.org/officeDocument/2006/relationships/hyperlink" Target="mailto:pcardservices@Caltech.edu" TargetMode="External"/><Relationship Id="rId7" Type="http://schemas.openxmlformats.org/officeDocument/2006/relationships/hyperlink" Target="https://procurement.caltech.edu/documents/14080/P-Card_policy_-_U.S._Bank_7-31-20.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rocurement.caltech.edu/training" TargetMode="External"/><Relationship Id="rId5" Type="http://schemas.openxmlformats.org/officeDocument/2006/relationships/hyperlink" Target="https://procurement.caltech.edu/p-card" TargetMode="External"/><Relationship Id="rId4" Type="http://schemas.openxmlformats.org/officeDocument/2006/relationships/hyperlink" Target="mailto:TravelServices@Caltech.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access.caltec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9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13" y="450292"/>
            <a:ext cx="6100484" cy="2745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9582" y="396001"/>
            <a:ext cx="6413137" cy="28871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00845" y="3430013"/>
            <a:ext cx="6418217" cy="309270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471" y="3622427"/>
            <a:ext cx="6214671" cy="277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6"/>
          <p:cNvSpPr txBox="1">
            <a:spLocks/>
          </p:cNvSpPr>
          <p:nvPr/>
        </p:nvSpPr>
        <p:spPr bwMode="auto">
          <a:xfrm>
            <a:off x="6709953" y="450292"/>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User Profile </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170381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9531" y="1497874"/>
            <a:ext cx="9048205" cy="474617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82" b="3097"/>
          <a:stretch/>
        </p:blipFill>
        <p:spPr bwMode="auto">
          <a:xfrm>
            <a:off x="1321872" y="1378828"/>
            <a:ext cx="8722585" cy="476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txBox="1">
            <a:spLocks/>
          </p:cNvSpPr>
          <p:nvPr/>
        </p:nvSpPr>
        <p:spPr bwMode="auto">
          <a:xfrm>
            <a:off x="2869473" y="259998"/>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User Profile </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3453800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95" y="1004473"/>
            <a:ext cx="8069607" cy="523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358537" y="984069"/>
            <a:ext cx="8290560" cy="534706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6"/>
          <p:cNvSpPr txBox="1">
            <a:spLocks/>
          </p:cNvSpPr>
          <p:nvPr/>
        </p:nvSpPr>
        <p:spPr bwMode="auto">
          <a:xfrm>
            <a:off x="-1197430" y="284830"/>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000" b="1" dirty="0" smtClean="0">
                <a:solidFill>
                  <a:srgbClr val="696B73"/>
                </a:solidFill>
                <a:latin typeface="Arial" charset="0"/>
                <a:cs typeface="Arial" charset="0"/>
              </a:rPr>
              <a:t>User Profile </a:t>
            </a:r>
            <a:endParaRPr lang="en-US" sz="3000" b="1" dirty="0">
              <a:solidFill>
                <a:srgbClr val="696B73"/>
              </a:solidFill>
              <a:latin typeface="Arial" charset="0"/>
              <a:cs typeface="Arial" charset="0"/>
            </a:endParaRPr>
          </a:p>
        </p:txBody>
      </p:sp>
    </p:spTree>
    <p:extLst>
      <p:ext uri="{BB962C8B-B14F-4D97-AF65-F5344CB8AC3E}">
        <p14:creationId xmlns:p14="http://schemas.microsoft.com/office/powerpoint/2010/main" val="60049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5427" y="4035712"/>
            <a:ext cx="8289637" cy="18923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823334" y="1455881"/>
            <a:ext cx="10336325" cy="2457450"/>
          </a:xfrm>
          <a:prstGeom prst="rect">
            <a:avLst/>
          </a:prstGeom>
        </p:spPr>
      </p:pic>
      <p:sp>
        <p:nvSpPr>
          <p:cNvPr id="4" name="Rectangle 3"/>
          <p:cNvSpPr/>
          <p:nvPr/>
        </p:nvSpPr>
        <p:spPr>
          <a:xfrm>
            <a:off x="1705428" y="4158093"/>
            <a:ext cx="8289637"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Profile- Profile Settings-Your Information-Email Addresses</a:t>
            </a:r>
          </a:p>
          <a:p>
            <a:pPr marL="285750" indent="-285750">
              <a:buFont typeface="Arial" panose="020B0604020202020204" pitchFamily="34" charset="0"/>
              <a:buChar char="•"/>
            </a:pPr>
            <a:r>
              <a:rPr lang="en-US" sz="2400" dirty="0" smtClean="0"/>
              <a:t>Click Verify</a:t>
            </a:r>
          </a:p>
          <a:p>
            <a:pPr marL="285750" indent="-285750">
              <a:buFont typeface="Arial" panose="020B0604020202020204" pitchFamily="34" charset="0"/>
              <a:buChar char="•"/>
            </a:pPr>
            <a:r>
              <a:rPr lang="en-US" sz="2400" dirty="0" smtClean="0"/>
              <a:t>Receive email from Concur with verification code</a:t>
            </a:r>
          </a:p>
          <a:p>
            <a:pPr marL="285750" indent="-285750">
              <a:buFont typeface="Arial" panose="020B0604020202020204" pitchFamily="34" charset="0"/>
              <a:buChar char="•"/>
            </a:pPr>
            <a:r>
              <a:rPr lang="en-US" sz="2400" dirty="0" smtClean="0"/>
              <a:t>Enter code in Profile </a:t>
            </a:r>
          </a:p>
        </p:txBody>
      </p:sp>
      <p:cxnSp>
        <p:nvCxnSpPr>
          <p:cNvPr id="18" name="Straight Connector 17"/>
          <p:cNvCxnSpPr/>
          <p:nvPr/>
        </p:nvCxnSpPr>
        <p:spPr>
          <a:xfrm>
            <a:off x="190500" y="1308100"/>
            <a:ext cx="11874500" cy="2540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6"/>
          <p:cNvSpPr txBox="1">
            <a:spLocks/>
          </p:cNvSpPr>
          <p:nvPr/>
        </p:nvSpPr>
        <p:spPr bwMode="auto">
          <a:xfrm>
            <a:off x="405323" y="322272"/>
            <a:ext cx="8904140"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Email Verification for Receipts</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346074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2563" y="1631673"/>
            <a:ext cx="3411857" cy="3395766"/>
          </a:xfrm>
          <a:prstGeom prst="rect">
            <a:avLst/>
          </a:prstGeom>
        </p:spPr>
      </p:pic>
      <p:sp>
        <p:nvSpPr>
          <p:cNvPr id="4" name="Rectangle 3"/>
          <p:cNvSpPr/>
          <p:nvPr/>
        </p:nvSpPr>
        <p:spPr>
          <a:xfrm>
            <a:off x="5067300" y="2374900"/>
            <a:ext cx="5537200" cy="2308324"/>
          </a:xfrm>
          <a:prstGeom prst="rect">
            <a:avLst/>
          </a:prstGeom>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en-US" sz="2400" dirty="0" smtClean="0"/>
              <a:t>Using Concur mobile </a:t>
            </a:r>
          </a:p>
          <a:p>
            <a:pPr marL="285750" lvl="0" indent="-285750">
              <a:buFont typeface="Arial" panose="020B0604020202020204" pitchFamily="34" charset="0"/>
              <a:buChar char="•"/>
            </a:pPr>
            <a:r>
              <a:rPr lang="en-US" sz="2400" dirty="0"/>
              <a:t>E</a:t>
            </a:r>
            <a:r>
              <a:rPr lang="en-US" sz="2400" dirty="0" smtClean="0"/>
              <a:t>-mail to </a:t>
            </a:r>
            <a:r>
              <a:rPr lang="en-US" sz="2400" u="sng" dirty="0" smtClean="0">
                <a:hlinkClick r:id="rId4"/>
              </a:rPr>
              <a:t>receipts@concur.com</a:t>
            </a:r>
            <a:r>
              <a:rPr lang="en-US" sz="2400" dirty="0"/>
              <a:t> </a:t>
            </a:r>
            <a:endParaRPr lang="en-US" sz="2400" dirty="0" smtClean="0"/>
          </a:p>
          <a:p>
            <a:pPr marL="285750" lvl="0" indent="-285750">
              <a:buFont typeface="Arial" panose="020B0604020202020204" pitchFamily="34" charset="0"/>
              <a:buChar char="•"/>
            </a:pPr>
            <a:r>
              <a:rPr lang="en-US" sz="2400" dirty="0" smtClean="0"/>
              <a:t>Upload it directly from your desktop to your Receipt Store or by clicking and dragging your receipt into your Receipt Store</a:t>
            </a:r>
            <a:endParaRPr lang="en-US" sz="2400" dirty="0"/>
          </a:p>
        </p:txBody>
      </p:sp>
      <p:sp>
        <p:nvSpPr>
          <p:cNvPr id="5" name="Title 6"/>
          <p:cNvSpPr txBox="1">
            <a:spLocks/>
          </p:cNvSpPr>
          <p:nvPr/>
        </p:nvSpPr>
        <p:spPr bwMode="auto">
          <a:xfrm>
            <a:off x="539931" y="380624"/>
            <a:ext cx="10267406"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E-mail Receipts into CardQuest</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3365126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809605" y="2017453"/>
            <a:ext cx="5537200" cy="3046988"/>
          </a:xfrm>
          <a:prstGeom prst="rect">
            <a:avLst/>
          </a:prstGeom>
          <a:effectLst>
            <a:outerShdw blurRad="50800" dist="38100" dir="8100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en-US" sz="2400" dirty="0" smtClean="0"/>
              <a:t>A delegate may submit receipts on behalf on the cardholder</a:t>
            </a:r>
          </a:p>
          <a:p>
            <a:pPr marL="285750" lvl="0" indent="-285750">
              <a:buFont typeface="Arial" panose="020B0604020202020204" pitchFamily="34" charset="0"/>
              <a:buChar char="•"/>
            </a:pPr>
            <a:r>
              <a:rPr lang="en-US" sz="2400" dirty="0" smtClean="0"/>
              <a:t>Delegate e-mails receipts  to </a:t>
            </a:r>
            <a:r>
              <a:rPr lang="en-US" sz="2400" u="sng" dirty="0" smtClean="0">
                <a:hlinkClick r:id="rId3"/>
              </a:rPr>
              <a:t>receipts@concur.com</a:t>
            </a:r>
            <a:r>
              <a:rPr lang="en-US" sz="2400" dirty="0"/>
              <a:t> </a:t>
            </a:r>
            <a:r>
              <a:rPr lang="en-US" sz="2400" dirty="0" smtClean="0"/>
              <a:t>with the cardholder’s email address in the subject line</a:t>
            </a:r>
          </a:p>
          <a:p>
            <a:pPr marL="285750" lvl="0" indent="-285750">
              <a:buFont typeface="Arial" panose="020B0604020202020204" pitchFamily="34" charset="0"/>
              <a:buChar char="•"/>
            </a:pPr>
            <a:r>
              <a:rPr lang="en-US" sz="2400" dirty="0" smtClean="0"/>
              <a:t>The receipt will go to the cardholder’s receipt store</a:t>
            </a:r>
          </a:p>
        </p:txBody>
      </p:sp>
      <p:sp>
        <p:nvSpPr>
          <p:cNvPr id="5" name="Rounded Rectangle 4"/>
          <p:cNvSpPr/>
          <p:nvPr/>
        </p:nvSpPr>
        <p:spPr>
          <a:xfrm>
            <a:off x="1280159" y="1821200"/>
            <a:ext cx="3008977" cy="3316065"/>
          </a:xfrm>
          <a:prstGeom prst="roundRect">
            <a:avLst/>
          </a:prstGeom>
          <a:solidFill>
            <a:srgbClr val="FF883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smtClean="0"/>
              <a:t>A delegate may submit receipts on behalf of the cardholder</a:t>
            </a:r>
            <a:endParaRPr lang="en-US" sz="3200" dirty="0"/>
          </a:p>
        </p:txBody>
      </p:sp>
      <p:sp>
        <p:nvSpPr>
          <p:cNvPr id="6" name="Title 6"/>
          <p:cNvSpPr txBox="1">
            <a:spLocks/>
          </p:cNvSpPr>
          <p:nvPr/>
        </p:nvSpPr>
        <p:spPr bwMode="auto">
          <a:xfrm>
            <a:off x="243840" y="807344"/>
            <a:ext cx="12035245"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Delegates- E-mail Receipts on behalf of the cardholder</a:t>
            </a:r>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247615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028302" y="889898"/>
            <a:ext cx="10022681" cy="5364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42"/>
          <a:stretch/>
        </p:blipFill>
        <p:spPr bwMode="auto">
          <a:xfrm>
            <a:off x="1246186" y="1044081"/>
            <a:ext cx="9586914" cy="505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6"/>
          <p:cNvSpPr txBox="1">
            <a:spLocks/>
          </p:cNvSpPr>
          <p:nvPr/>
        </p:nvSpPr>
        <p:spPr bwMode="auto">
          <a:xfrm>
            <a:off x="-779162" y="181420"/>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User Profile </a:t>
            </a:r>
            <a:endParaRPr lang="en-US" sz="4000" b="1" dirty="0">
              <a:solidFill>
                <a:srgbClr val="696B73"/>
              </a:solidFill>
              <a:latin typeface="Arial" charset="0"/>
              <a:cs typeface="Arial" charset="0"/>
            </a:endParaRPr>
          </a:p>
        </p:txBody>
      </p:sp>
    </p:spTree>
    <p:extLst>
      <p:ext uri="{BB962C8B-B14F-4D97-AF65-F5344CB8AC3E}">
        <p14:creationId xmlns:p14="http://schemas.microsoft.com/office/powerpoint/2010/main" val="1297784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028302" y="889898"/>
            <a:ext cx="10022681" cy="5364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p:nvPr/>
        </p:nvPicPr>
        <p:blipFill rotWithShape="1">
          <a:blip r:embed="rId3"/>
          <a:srcRect l="12500" t="9157" r="12500" b="6066"/>
          <a:stretch/>
        </p:blipFill>
        <p:spPr bwMode="auto">
          <a:xfrm>
            <a:off x="1248493" y="1073597"/>
            <a:ext cx="9582298" cy="4997451"/>
          </a:xfrm>
          <a:prstGeom prst="rect">
            <a:avLst/>
          </a:prstGeom>
          <a:ln>
            <a:noFill/>
          </a:ln>
          <a:extLst>
            <a:ext uri="{53640926-AAD7-44D8-BBD7-CCE9431645EC}">
              <a14:shadowObscured xmlns:a14="http://schemas.microsoft.com/office/drawing/2010/main"/>
            </a:ext>
          </a:extLst>
        </p:spPr>
      </p:pic>
      <p:sp>
        <p:nvSpPr>
          <p:cNvPr id="8" name="Oval 7"/>
          <p:cNvSpPr/>
          <p:nvPr/>
        </p:nvSpPr>
        <p:spPr>
          <a:xfrm>
            <a:off x="1263502" y="2711450"/>
            <a:ext cx="1136798" cy="273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44800" y="1937648"/>
            <a:ext cx="1498600" cy="3102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1200" y="2832100"/>
            <a:ext cx="6146800" cy="24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itle 6"/>
          <p:cNvSpPr txBox="1">
            <a:spLocks/>
          </p:cNvSpPr>
          <p:nvPr/>
        </p:nvSpPr>
        <p:spPr bwMode="auto">
          <a:xfrm>
            <a:off x="-779162" y="181420"/>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User Profile </a:t>
            </a:r>
            <a:endParaRPr lang="en-US" sz="4000" b="1" dirty="0">
              <a:solidFill>
                <a:srgbClr val="696B73"/>
              </a:solidFill>
              <a:latin typeface="Arial" charset="0"/>
              <a:cs typeface="Arial" charset="0"/>
            </a:endParaRPr>
          </a:p>
        </p:txBody>
      </p:sp>
    </p:spTree>
    <p:extLst>
      <p:ext uri="{BB962C8B-B14F-4D97-AF65-F5344CB8AC3E}">
        <p14:creationId xmlns:p14="http://schemas.microsoft.com/office/powerpoint/2010/main" val="566680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88964" y="1159863"/>
            <a:ext cx="10022681" cy="536485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3" cstate="print"/>
          <a:srcRect l="7692" t="11834" r="8814"/>
          <a:stretch/>
        </p:blipFill>
        <p:spPr bwMode="auto">
          <a:xfrm>
            <a:off x="1092562" y="1343115"/>
            <a:ext cx="9601200" cy="4946650"/>
          </a:xfrm>
          <a:prstGeom prst="rect">
            <a:avLst/>
          </a:prstGeom>
          <a:ln>
            <a:noFill/>
          </a:ln>
          <a:extLst>
            <a:ext uri="{53640926-AAD7-44D8-BBD7-CCE9431645EC}">
              <a14:shadowObscured xmlns:a14="http://schemas.microsoft.com/office/drawing/2010/main"/>
            </a:ext>
          </a:extLst>
        </p:spPr>
      </p:pic>
      <p:sp>
        <p:nvSpPr>
          <p:cNvPr id="12" name="Rounded Rectangle 11"/>
          <p:cNvSpPr/>
          <p:nvPr/>
        </p:nvSpPr>
        <p:spPr>
          <a:xfrm>
            <a:off x="7404462" y="2063931"/>
            <a:ext cx="2933700" cy="32221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6"/>
          <p:cNvSpPr txBox="1">
            <a:spLocks/>
          </p:cNvSpPr>
          <p:nvPr/>
        </p:nvSpPr>
        <p:spPr bwMode="auto">
          <a:xfrm>
            <a:off x="242814" y="195955"/>
            <a:ext cx="11357515"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User Profile: Administer for another user</a:t>
            </a:r>
            <a:endParaRPr lang="en-US" sz="4000" b="1" dirty="0">
              <a:solidFill>
                <a:srgbClr val="696B73"/>
              </a:solidFill>
              <a:latin typeface="Arial" charset="0"/>
              <a:cs typeface="Arial" charset="0"/>
            </a:endParaRPr>
          </a:p>
        </p:txBody>
      </p:sp>
      <p:sp>
        <p:nvSpPr>
          <p:cNvPr id="4" name="Rectangle 3"/>
          <p:cNvSpPr/>
          <p:nvPr/>
        </p:nvSpPr>
        <p:spPr>
          <a:xfrm>
            <a:off x="7785463" y="2856411"/>
            <a:ext cx="1463040" cy="148046"/>
          </a:xfrm>
          <a:prstGeom prst="rect">
            <a:avLst/>
          </a:prstGeom>
          <a:no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1421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smtClean="0">
              <a:solidFill>
                <a:srgbClr val="76777B"/>
              </a:solidFill>
            </a:endParaRPr>
          </a:p>
          <a:p>
            <a:endParaRPr lang="en-US" altLang="en-US" dirty="0" smtClean="0">
              <a:solidFill>
                <a:srgbClr val="76777B"/>
              </a:solidFill>
            </a:endParaRPr>
          </a:p>
        </p:txBody>
      </p:sp>
      <p:sp>
        <p:nvSpPr>
          <p:cNvPr id="24" name="Oval 23"/>
          <p:cNvSpPr/>
          <p:nvPr/>
        </p:nvSpPr>
        <p:spPr>
          <a:xfrm>
            <a:off x="4572544" y="2371793"/>
            <a:ext cx="3073309" cy="271352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4692899" y="3066835"/>
            <a:ext cx="2832598" cy="1323439"/>
          </a:xfrm>
          <a:prstGeom prst="rect">
            <a:avLst/>
          </a:prstGeom>
          <a:noFill/>
        </p:spPr>
        <p:txBody>
          <a:bodyPr wrap="square" rtlCol="0">
            <a:spAutoFit/>
          </a:bodyPr>
          <a:lstStyle/>
          <a:p>
            <a:pPr algn="ctr"/>
            <a:r>
              <a:rPr lang="en-US" sz="4000" b="1" dirty="0" smtClean="0">
                <a:solidFill>
                  <a:schemeClr val="bg1"/>
                </a:solidFill>
              </a:rPr>
              <a:t>Important Icons</a:t>
            </a:r>
            <a:endParaRPr lang="en-US" sz="4000" b="1" dirty="0">
              <a:solidFill>
                <a:schemeClr val="bg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665" y="504750"/>
            <a:ext cx="3677483" cy="469466"/>
          </a:xfrm>
          <a:prstGeom prst="rect">
            <a:avLst/>
          </a:prstGeom>
        </p:spPr>
      </p:pic>
    </p:spTree>
    <p:extLst>
      <p:ext uri="{BB962C8B-B14F-4D97-AF65-F5344CB8AC3E}">
        <p14:creationId xmlns:p14="http://schemas.microsoft.com/office/powerpoint/2010/main" val="66684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6"/>
          <p:cNvSpPr>
            <a:spLocks noGrp="1"/>
          </p:cNvSpPr>
          <p:nvPr>
            <p:ph type="title"/>
          </p:nvPr>
        </p:nvSpPr>
        <p:spPr bwMode="auto">
          <a:xfrm>
            <a:off x="539211" y="2663794"/>
            <a:ext cx="9945909" cy="174274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r>
              <a:rPr lang="en-US" b="1" dirty="0" smtClean="0">
                <a:solidFill>
                  <a:srgbClr val="696B73"/>
                </a:solidFill>
                <a:latin typeface="Arial" charset="0"/>
                <a:cs typeface="Arial" charset="0"/>
              </a:rPr>
              <a:t>Good &amp; Services Reconciliation Procedures</a:t>
            </a:r>
            <a:endParaRPr lang="en-US" b="1" dirty="0">
              <a:solidFill>
                <a:srgbClr val="696B73"/>
              </a:solidFill>
              <a:latin typeface="Arial" charset="0"/>
              <a:cs typeface="Arial" charset="0"/>
            </a:endParaRPr>
          </a:p>
        </p:txBody>
      </p:sp>
      <p:cxnSp>
        <p:nvCxnSpPr>
          <p:cNvPr id="3" name="Straight Connector 2"/>
          <p:cNvCxnSpPr/>
          <p:nvPr/>
        </p:nvCxnSpPr>
        <p:spPr>
          <a:xfrm>
            <a:off x="739236" y="5911366"/>
            <a:ext cx="10481758" cy="32234"/>
          </a:xfrm>
          <a:prstGeom prst="line">
            <a:avLst/>
          </a:prstGeom>
          <a:ln w="28575">
            <a:solidFill>
              <a:srgbClr val="FF6E1E"/>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2410" b="95181" l="0" r="95833">
                        <a14:foregroundMark x1="76042" y1="4819" x2="9375" y2="3614"/>
                        <a14:foregroundMark x1="6250" y1="6024" x2="3125" y2="62651"/>
                        <a14:foregroundMark x1="4167" y1="68675" x2="37500" y2="97590"/>
                        <a14:foregroundMark x1="7292" y1="72289" x2="17708" y2="87952"/>
                        <a14:foregroundMark x1="5208" y1="34940" x2="2083" y2="34940"/>
                        <a14:foregroundMark x1="19792" y1="90361" x2="36458" y2="93976"/>
                        <a14:foregroundMark x1="38542" y1="96386" x2="68750" y2="92771"/>
                        <a14:foregroundMark x1="76042" y1="9639" x2="89583" y2="26506"/>
                        <a14:foregroundMark x1="3125" y1="27711" x2="4167" y2="4819"/>
                        <a14:foregroundMark x1="82292" y1="9639" x2="96875" y2="22892"/>
                        <a14:foregroundMark x1="98958" y1="26506" x2="98958" y2="26506"/>
                        <a14:foregroundMark x1="61458" y1="95181" x2="82292" y2="93976"/>
                        <a14:foregroundMark x1="76042" y1="0" x2="82292" y2="2410"/>
                        <a14:backgroundMark x1="94792" y1="1205" x2="98958" y2="4819"/>
                        <a14:backgroundMark x1="92708" y1="8434" x2="92708" y2="8434"/>
                        <a14:backgroundMark x1="84375" y1="0" x2="82292" y2="0"/>
                        <a14:backgroundMark x1="98958" y1="21687" x2="98958" y2="22892"/>
                        <a14:backgroundMark x1="85417" y1="3614" x2="78125" y2="0"/>
                      </a14:backgroundRemoval>
                    </a14:imgEffect>
                  </a14:imgLayer>
                </a14:imgProps>
              </a:ext>
              <a:ext uri="{28A0092B-C50C-407E-A947-70E740481C1C}">
                <a14:useLocalDpi xmlns:a14="http://schemas.microsoft.com/office/drawing/2010/main" val="0"/>
              </a:ext>
            </a:extLst>
          </a:blip>
          <a:stretch>
            <a:fillRect/>
          </a:stretch>
        </p:blipFill>
        <p:spPr>
          <a:xfrm>
            <a:off x="357157" y="6114296"/>
            <a:ext cx="382079" cy="3274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36" y="1606984"/>
            <a:ext cx="5472757" cy="6986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366" y="6207462"/>
            <a:ext cx="1105800" cy="141166"/>
          </a:xfrm>
          <a:prstGeom prst="rect">
            <a:avLst/>
          </a:prstGeom>
        </p:spPr>
      </p:pic>
    </p:spTree>
    <p:extLst>
      <p:ext uri="{BB962C8B-B14F-4D97-AF65-F5344CB8AC3E}">
        <p14:creationId xmlns:p14="http://schemas.microsoft.com/office/powerpoint/2010/main" val="717765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8279" y="1885219"/>
            <a:ext cx="7783033" cy="523220"/>
          </a:xfrm>
          <a:prstGeom prst="rect">
            <a:avLst/>
          </a:prstGeom>
        </p:spPr>
        <p:txBody>
          <a:bodyPr wrap="square">
            <a:spAutoFit/>
          </a:bodyPr>
          <a:lstStyle/>
          <a:p>
            <a:pPr defTabSz="457200" fontAlgn="base">
              <a:spcBef>
                <a:spcPct val="0"/>
              </a:spcBef>
              <a:spcAft>
                <a:spcPct val="0"/>
              </a:spcAft>
            </a:pPr>
            <a:endParaRPr lang="en-US" sz="2800" strike="sngStrike" dirty="0">
              <a:solidFill>
                <a:prstClr val="black">
                  <a:lumMod val="75000"/>
                  <a:lumOff val="25000"/>
                </a:prstClr>
              </a:solidFill>
              <a:latin typeface="Calibri" charset="0"/>
              <a:ea typeface="ＭＳ Ｐゴシック" charset="0"/>
            </a:endParaRPr>
          </a:p>
        </p:txBody>
      </p:sp>
      <p:graphicFrame>
        <p:nvGraphicFramePr>
          <p:cNvPr id="8" name="Content Placeholder 7"/>
          <p:cNvGraphicFramePr>
            <a:graphicFrameLocks/>
          </p:cNvGraphicFramePr>
          <p:nvPr>
            <p:extLst>
              <p:ext uri="{D42A27DB-BD31-4B8C-83A1-F6EECF244321}">
                <p14:modId xmlns:p14="http://schemas.microsoft.com/office/powerpoint/2010/main" val="3822350225"/>
              </p:ext>
            </p:extLst>
          </p:nvPr>
        </p:nvGraphicFramePr>
        <p:xfrm>
          <a:off x="2268278" y="1514647"/>
          <a:ext cx="8273447" cy="4729398"/>
        </p:xfrm>
        <a:graphic>
          <a:graphicData uri="http://schemas.openxmlformats.org/drawingml/2006/table">
            <a:tbl>
              <a:tblPr firstRow="1" bandRow="1">
                <a:tableStyleId>{5C22544A-7EE6-4342-B048-85BDC9FD1C3A}</a:tableStyleId>
              </a:tblPr>
              <a:tblGrid>
                <a:gridCol w="1063719">
                  <a:extLst>
                    <a:ext uri="{9D8B030D-6E8A-4147-A177-3AD203B41FA5}">
                      <a16:colId xmlns:a16="http://schemas.microsoft.com/office/drawing/2014/main" val="20000"/>
                    </a:ext>
                  </a:extLst>
                </a:gridCol>
                <a:gridCol w="7209728">
                  <a:extLst>
                    <a:ext uri="{9D8B030D-6E8A-4147-A177-3AD203B41FA5}">
                      <a16:colId xmlns:a16="http://schemas.microsoft.com/office/drawing/2014/main" val="20001"/>
                    </a:ext>
                  </a:extLst>
                </a:gridCol>
              </a:tblGrid>
              <a:tr h="480878">
                <a:tc>
                  <a:txBody>
                    <a:bodyPr/>
                    <a:lstStyle/>
                    <a:p>
                      <a:pPr algn="ctr"/>
                      <a:r>
                        <a:rPr lang="en-US" sz="1800" dirty="0" smtClean="0"/>
                        <a:t>Icons</a:t>
                      </a:r>
                      <a:endParaRPr lang="en-US" sz="1800" dirty="0"/>
                    </a:p>
                  </a:txBody>
                  <a:tcPr/>
                </a:tc>
                <a:tc>
                  <a:txBody>
                    <a:bodyPr/>
                    <a:lstStyle/>
                    <a:p>
                      <a:pPr algn="ctr"/>
                      <a:r>
                        <a:rPr lang="en-US" sz="1800" dirty="0" smtClean="0"/>
                        <a:t>What</a:t>
                      </a:r>
                      <a:r>
                        <a:rPr lang="en-US" sz="1800" baseline="0" dirty="0" smtClean="0"/>
                        <a:t> does it mean?</a:t>
                      </a:r>
                      <a:endParaRPr lang="en-US" sz="1800" dirty="0" smtClean="0"/>
                    </a:p>
                  </a:txBody>
                  <a:tcPr/>
                </a:tc>
                <a:extLst>
                  <a:ext uri="{0D108BD9-81ED-4DB2-BD59-A6C34878D82A}">
                    <a16:rowId xmlns:a16="http://schemas.microsoft.com/office/drawing/2014/main" val="10000"/>
                  </a:ext>
                </a:extLst>
              </a:tr>
              <a:tr h="601860">
                <a:tc>
                  <a:txBody>
                    <a:bodyPr/>
                    <a:lstStyle/>
                    <a:p>
                      <a:endParaRPr lang="en-US" sz="1800" b="1" dirty="0">
                        <a:solidFill>
                          <a:srgbClr val="76777B"/>
                        </a:solidFill>
                      </a:endParaRPr>
                    </a:p>
                  </a:txBody>
                  <a:tcPr/>
                </a:tc>
                <a:tc>
                  <a:txBody>
                    <a:bodyPr/>
                    <a:lstStyle/>
                    <a:p>
                      <a:pPr algn="l"/>
                      <a:r>
                        <a:rPr lang="en-US" sz="1800" dirty="0" smtClean="0">
                          <a:solidFill>
                            <a:srgbClr val="76777B"/>
                          </a:solidFill>
                        </a:rPr>
                        <a:t>Report</a:t>
                      </a:r>
                      <a:r>
                        <a:rPr lang="en-US" sz="1800" baseline="0" dirty="0" smtClean="0">
                          <a:solidFill>
                            <a:srgbClr val="76777B"/>
                          </a:solidFill>
                        </a:rPr>
                        <a:t> has comments </a:t>
                      </a:r>
                      <a:endParaRPr lang="en-US" sz="1800" dirty="0">
                        <a:solidFill>
                          <a:srgbClr val="76777B"/>
                        </a:solidFill>
                      </a:endParaRPr>
                    </a:p>
                  </a:txBody>
                  <a:tcPr/>
                </a:tc>
                <a:extLst>
                  <a:ext uri="{0D108BD9-81ED-4DB2-BD59-A6C34878D82A}">
                    <a16:rowId xmlns:a16="http://schemas.microsoft.com/office/drawing/2014/main" val="10001"/>
                  </a:ext>
                </a:extLst>
              </a:tr>
              <a:tr h="601098">
                <a:tc>
                  <a:txBody>
                    <a:bodyPr/>
                    <a:lstStyle/>
                    <a:p>
                      <a:endParaRPr lang="en-US" sz="1800" b="1" dirty="0">
                        <a:solidFill>
                          <a:srgbClr val="76777B"/>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76777B"/>
                          </a:solidFill>
                        </a:rPr>
                        <a:t>Report</a:t>
                      </a:r>
                      <a:r>
                        <a:rPr lang="en-US" sz="1800" baseline="0" dirty="0" smtClean="0">
                          <a:solidFill>
                            <a:srgbClr val="76777B"/>
                          </a:solidFill>
                        </a:rPr>
                        <a:t> has exception which needs to be cleared</a:t>
                      </a:r>
                      <a:endParaRPr lang="en-US" sz="1800" dirty="0">
                        <a:solidFill>
                          <a:srgbClr val="76777B"/>
                        </a:solidFill>
                      </a:endParaRPr>
                    </a:p>
                  </a:txBody>
                  <a:tcPr/>
                </a:tc>
                <a:extLst>
                  <a:ext uri="{0D108BD9-81ED-4DB2-BD59-A6C34878D82A}">
                    <a16:rowId xmlns:a16="http://schemas.microsoft.com/office/drawing/2014/main" val="10002"/>
                  </a:ext>
                </a:extLst>
              </a:tr>
              <a:tr h="587046">
                <a:tc>
                  <a:txBody>
                    <a:bodyPr/>
                    <a:lstStyle/>
                    <a:p>
                      <a:endParaRPr lang="en-US" sz="1800" b="1" dirty="0">
                        <a:solidFill>
                          <a:srgbClr val="76777B"/>
                        </a:solidFill>
                      </a:endParaRPr>
                    </a:p>
                  </a:txBody>
                  <a:tcPr/>
                </a:tc>
                <a:tc>
                  <a:txBody>
                    <a:bodyPr/>
                    <a:lstStyle/>
                    <a:p>
                      <a:pPr algn="l"/>
                      <a:r>
                        <a:rPr lang="en-US" sz="1800" dirty="0" smtClean="0">
                          <a:solidFill>
                            <a:srgbClr val="76777B"/>
                          </a:solidFill>
                        </a:rPr>
                        <a:t>Report has warning </a:t>
                      </a:r>
                      <a:endParaRPr lang="en-US" sz="1800" dirty="0">
                        <a:solidFill>
                          <a:srgbClr val="76777B"/>
                        </a:solidFill>
                      </a:endParaRPr>
                    </a:p>
                  </a:txBody>
                  <a:tcPr/>
                </a:tc>
                <a:extLst>
                  <a:ext uri="{0D108BD9-81ED-4DB2-BD59-A6C34878D82A}">
                    <a16:rowId xmlns:a16="http://schemas.microsoft.com/office/drawing/2014/main" val="10003"/>
                  </a:ext>
                </a:extLst>
              </a:tr>
              <a:tr h="480878">
                <a:tc>
                  <a:txBody>
                    <a:bodyPr/>
                    <a:lstStyle/>
                    <a:p>
                      <a:endParaRPr lang="en-US" sz="1800" b="1" dirty="0">
                        <a:solidFill>
                          <a:srgbClr val="76777B"/>
                        </a:solidFill>
                      </a:endParaRPr>
                    </a:p>
                  </a:txBody>
                  <a:tcPr/>
                </a:tc>
                <a:tc>
                  <a:txBody>
                    <a:bodyPr/>
                    <a:lstStyle/>
                    <a:p>
                      <a:pPr algn="l"/>
                      <a:r>
                        <a:rPr lang="en-US" sz="1800" dirty="0" smtClean="0">
                          <a:solidFill>
                            <a:srgbClr val="76777B"/>
                          </a:solidFill>
                        </a:rPr>
                        <a:t>PTAE has been assigned</a:t>
                      </a:r>
                      <a:endParaRPr lang="en-US" sz="1800" dirty="0">
                        <a:solidFill>
                          <a:srgbClr val="76777B"/>
                        </a:solidFill>
                      </a:endParaRPr>
                    </a:p>
                  </a:txBody>
                  <a:tcPr/>
                </a:tc>
                <a:extLst>
                  <a:ext uri="{0D108BD9-81ED-4DB2-BD59-A6C34878D82A}">
                    <a16:rowId xmlns:a16="http://schemas.microsoft.com/office/drawing/2014/main" val="10004"/>
                  </a:ext>
                </a:extLst>
              </a:tr>
              <a:tr h="535004">
                <a:tc>
                  <a:txBody>
                    <a:bodyPr/>
                    <a:lstStyle/>
                    <a:p>
                      <a:endParaRPr lang="en-US" sz="1800" dirty="0">
                        <a:solidFill>
                          <a:srgbClr val="76777B"/>
                        </a:solidFill>
                      </a:endParaRPr>
                    </a:p>
                  </a:txBody>
                  <a:tcPr/>
                </a:tc>
                <a:tc>
                  <a:txBody>
                    <a:bodyPr/>
                    <a:lstStyle/>
                    <a:p>
                      <a:pPr algn="l"/>
                      <a:r>
                        <a:rPr lang="en-US" sz="1800" dirty="0" smtClean="0">
                          <a:solidFill>
                            <a:srgbClr val="76777B"/>
                          </a:solidFill>
                        </a:rPr>
                        <a:t>Receipt image</a:t>
                      </a:r>
                      <a:r>
                        <a:rPr lang="en-US" sz="1800" baseline="0" dirty="0" smtClean="0">
                          <a:solidFill>
                            <a:srgbClr val="76777B"/>
                          </a:solidFill>
                        </a:rPr>
                        <a:t> is missing</a:t>
                      </a:r>
                      <a:endParaRPr lang="en-US" sz="1800" dirty="0">
                        <a:solidFill>
                          <a:srgbClr val="76777B"/>
                        </a:solidFill>
                      </a:endParaRPr>
                    </a:p>
                  </a:txBody>
                  <a:tcPr/>
                </a:tc>
                <a:extLst>
                  <a:ext uri="{0D108BD9-81ED-4DB2-BD59-A6C34878D82A}">
                    <a16:rowId xmlns:a16="http://schemas.microsoft.com/office/drawing/2014/main" val="10005"/>
                  </a:ext>
                </a:extLst>
              </a:tr>
              <a:tr h="480878">
                <a:tc>
                  <a:txBody>
                    <a:bodyPr/>
                    <a:lstStyle/>
                    <a:p>
                      <a:endParaRPr lang="en-US" sz="1800" dirty="0">
                        <a:solidFill>
                          <a:srgbClr val="76777B"/>
                        </a:solidFill>
                      </a:endParaRPr>
                    </a:p>
                  </a:txBody>
                  <a:tcPr/>
                </a:tc>
                <a:tc>
                  <a:txBody>
                    <a:bodyPr/>
                    <a:lstStyle/>
                    <a:p>
                      <a:pPr algn="l"/>
                      <a:r>
                        <a:rPr lang="en-US" sz="1800" dirty="0" smtClean="0">
                          <a:solidFill>
                            <a:srgbClr val="76777B"/>
                          </a:solidFill>
                        </a:rPr>
                        <a:t>Receipt is attached</a:t>
                      </a:r>
                      <a:endParaRPr lang="en-US" sz="1800" dirty="0">
                        <a:solidFill>
                          <a:srgbClr val="76777B"/>
                        </a:solidFill>
                      </a:endParaRPr>
                    </a:p>
                  </a:txBody>
                  <a:tcPr/>
                </a:tc>
                <a:extLst>
                  <a:ext uri="{0D108BD9-81ED-4DB2-BD59-A6C34878D82A}">
                    <a16:rowId xmlns:a16="http://schemas.microsoft.com/office/drawing/2014/main" val="10006"/>
                  </a:ext>
                </a:extLst>
              </a:tr>
              <a:tr h="480878">
                <a:tc>
                  <a:txBody>
                    <a:bodyPr/>
                    <a:lstStyle/>
                    <a:p>
                      <a:endParaRPr lang="en-US" sz="1800" dirty="0">
                        <a:solidFill>
                          <a:srgbClr val="76777B"/>
                        </a:solidFill>
                      </a:endParaRPr>
                    </a:p>
                  </a:txBody>
                  <a:tcPr/>
                </a:tc>
                <a:tc>
                  <a:txBody>
                    <a:bodyPr/>
                    <a:lstStyle/>
                    <a:p>
                      <a:pPr algn="l"/>
                      <a:r>
                        <a:rPr lang="en-US" sz="1800" dirty="0" smtClean="0">
                          <a:solidFill>
                            <a:srgbClr val="76777B"/>
                          </a:solidFill>
                        </a:rPr>
                        <a:t>Attendee</a:t>
                      </a:r>
                      <a:r>
                        <a:rPr lang="en-US" sz="1800" baseline="0" dirty="0" smtClean="0">
                          <a:solidFill>
                            <a:srgbClr val="76777B"/>
                          </a:solidFill>
                        </a:rPr>
                        <a:t> information is attached </a:t>
                      </a:r>
                      <a:endParaRPr lang="en-US" sz="1800" dirty="0">
                        <a:solidFill>
                          <a:srgbClr val="76777B"/>
                        </a:solidFill>
                      </a:endParaRPr>
                    </a:p>
                  </a:txBody>
                  <a:tcPr/>
                </a:tc>
                <a:extLst>
                  <a:ext uri="{0D108BD9-81ED-4DB2-BD59-A6C34878D82A}">
                    <a16:rowId xmlns:a16="http://schemas.microsoft.com/office/drawing/2014/main" val="10007"/>
                  </a:ext>
                </a:extLst>
              </a:tr>
              <a:tr h="480878">
                <a:tc>
                  <a:txBody>
                    <a:bodyPr/>
                    <a:lstStyle/>
                    <a:p>
                      <a:endParaRPr lang="en-US" sz="1800" dirty="0">
                        <a:solidFill>
                          <a:srgbClr val="76777B"/>
                        </a:solidFill>
                      </a:endParaRPr>
                    </a:p>
                  </a:txBody>
                  <a:tcPr/>
                </a:tc>
                <a:tc>
                  <a:txBody>
                    <a:bodyPr/>
                    <a:lstStyle/>
                    <a:p>
                      <a:pPr algn="l"/>
                      <a:r>
                        <a:rPr lang="en-US" sz="1800" dirty="0" smtClean="0">
                          <a:solidFill>
                            <a:srgbClr val="76777B"/>
                          </a:solidFill>
                        </a:rPr>
                        <a:t>P-Card transaction (may have</a:t>
                      </a:r>
                      <a:r>
                        <a:rPr lang="en-US" sz="1800" baseline="0" dirty="0" smtClean="0">
                          <a:solidFill>
                            <a:srgbClr val="76777B"/>
                          </a:solidFill>
                        </a:rPr>
                        <a:t> additional data)</a:t>
                      </a:r>
                      <a:endParaRPr lang="en-US" sz="1800" dirty="0">
                        <a:solidFill>
                          <a:srgbClr val="76777B"/>
                        </a:solidFill>
                      </a:endParaRPr>
                    </a:p>
                  </a:txBody>
                  <a:tcPr/>
                </a:tc>
                <a:extLst>
                  <a:ext uri="{0D108BD9-81ED-4DB2-BD59-A6C34878D82A}">
                    <a16:rowId xmlns:a16="http://schemas.microsoft.com/office/drawing/2014/main" val="10008"/>
                  </a:ext>
                </a:extLst>
              </a:tr>
            </a:tbl>
          </a:graphicData>
        </a:graphic>
      </p:graphicFrame>
      <p:pic>
        <p:nvPicPr>
          <p:cNvPr id="9" name="Picture 8" descr="https://implementation.concursolutions.com/Expense/Client/media/frogicons/comments.gif"/>
          <p:cNvPicPr/>
          <p:nvPr/>
        </p:nvPicPr>
        <p:blipFill>
          <a:blip r:embed="rId2">
            <a:extLst>
              <a:ext uri="{28A0092B-C50C-407E-A947-70E740481C1C}">
                <a14:useLocalDpi xmlns:a14="http://schemas.microsoft.com/office/drawing/2010/main" val="0"/>
              </a:ext>
            </a:extLst>
          </a:blip>
          <a:srcRect/>
          <a:stretch>
            <a:fillRect/>
          </a:stretch>
        </p:blipFill>
        <p:spPr bwMode="auto">
          <a:xfrm>
            <a:off x="2673291" y="2114124"/>
            <a:ext cx="322151" cy="294315"/>
          </a:xfrm>
          <a:prstGeom prst="rect">
            <a:avLst/>
          </a:prstGeom>
          <a:noFill/>
          <a:ln>
            <a:noFill/>
          </a:ln>
        </p:spPr>
      </p:pic>
      <p:pic>
        <p:nvPicPr>
          <p:cNvPr id="10" name="Picture 9" descr="cid:image002.png@01CFED22.5FD5C5B0"/>
          <p:cNvPicPr/>
          <p:nvPr/>
        </p:nvPicPr>
        <p:blipFill rotWithShape="1">
          <a:blip r:embed="rId3" r:link="rId4">
            <a:extLst>
              <a:ext uri="{28A0092B-C50C-407E-A947-70E740481C1C}">
                <a14:useLocalDpi xmlns:a14="http://schemas.microsoft.com/office/drawing/2010/main" val="0"/>
              </a:ext>
            </a:extLst>
          </a:blip>
          <a:srcRect l="26573" t="39999" r="51748" b="8333"/>
          <a:stretch/>
        </p:blipFill>
        <p:spPr bwMode="auto">
          <a:xfrm>
            <a:off x="2632148" y="2714066"/>
            <a:ext cx="363294" cy="310866"/>
          </a:xfrm>
          <a:prstGeom prst="rect">
            <a:avLst/>
          </a:prstGeom>
          <a:noFill/>
          <a:ln>
            <a:noFill/>
          </a:ln>
          <a:extLst>
            <a:ext uri="{53640926-AAD7-44D8-BBD7-CCE9431645EC}">
              <a14:shadowObscured xmlns:a14="http://schemas.microsoft.com/office/drawing/2010/main"/>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011" y="3348825"/>
            <a:ext cx="31843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ext-gen2048" descr="alloca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291" y="3945863"/>
            <a:ext cx="326785" cy="29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id:image002.png@01CFED22.5FD5C5B0"/>
          <p:cNvPicPr/>
          <p:nvPr/>
        </p:nvPicPr>
        <p:blipFill rotWithShape="1">
          <a:blip r:embed="rId3" r:link="rId4">
            <a:extLst>
              <a:ext uri="{28A0092B-C50C-407E-A947-70E740481C1C}">
                <a14:useLocalDpi xmlns:a14="http://schemas.microsoft.com/office/drawing/2010/main" val="0"/>
              </a:ext>
            </a:extLst>
          </a:blip>
          <a:srcRect l="47552" t="40000" r="33565" b="13333"/>
          <a:stretch/>
        </p:blipFill>
        <p:spPr bwMode="auto">
          <a:xfrm>
            <a:off x="2697490" y="4436245"/>
            <a:ext cx="297952" cy="278409"/>
          </a:xfrm>
          <a:prstGeom prst="rect">
            <a:avLst/>
          </a:prstGeom>
          <a:noFill/>
          <a:ln>
            <a:noFill/>
          </a:ln>
          <a:extLst>
            <a:ext uri="{53640926-AAD7-44D8-BBD7-CCE9431645EC}">
              <a14:shadowObscured xmlns:a14="http://schemas.microsoft.com/office/drawing/2010/main"/>
            </a:ext>
          </a:extLst>
        </p:spPr>
      </p:pic>
      <p:pic>
        <p:nvPicPr>
          <p:cNvPr id="14" name="ext-gen2105" descr="Receipt Image Avail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7490" y="4923083"/>
            <a:ext cx="320033" cy="26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ext-gen2154" descr="gro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1773" y="5380923"/>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rotWithShape="1">
          <a:blip r:embed="rId9"/>
          <a:srcRect l="5586"/>
          <a:stretch/>
        </p:blipFill>
        <p:spPr bwMode="auto">
          <a:xfrm>
            <a:off x="2673291" y="5792303"/>
            <a:ext cx="424757" cy="370638"/>
          </a:xfrm>
          <a:prstGeom prst="rect">
            <a:avLst/>
          </a:prstGeom>
          <a:ln>
            <a:noFill/>
          </a:ln>
          <a:extLst>
            <a:ext uri="{53640926-AAD7-44D8-BBD7-CCE9431645EC}">
              <a14:shadowObscured xmlns:a14="http://schemas.microsoft.com/office/drawing/2010/main"/>
            </a:ext>
          </a:extLst>
        </p:spPr>
      </p:pic>
      <p:sp>
        <p:nvSpPr>
          <p:cNvPr id="16" name="Title 6"/>
          <p:cNvSpPr txBox="1">
            <a:spLocks/>
          </p:cNvSpPr>
          <p:nvPr/>
        </p:nvSpPr>
        <p:spPr bwMode="auto">
          <a:xfrm>
            <a:off x="3846626" y="347795"/>
            <a:ext cx="4943699"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Icons</a:t>
            </a:r>
            <a:endParaRPr lang="en-US" sz="4000" b="1" dirty="0">
              <a:solidFill>
                <a:srgbClr val="696B73"/>
              </a:solidFill>
              <a:latin typeface="Arial" charset="0"/>
              <a:cs typeface="Arial" charset="0"/>
            </a:endParaRPr>
          </a:p>
        </p:txBody>
      </p:sp>
    </p:spTree>
    <p:extLst>
      <p:ext uri="{BB962C8B-B14F-4D97-AF65-F5344CB8AC3E}">
        <p14:creationId xmlns:p14="http://schemas.microsoft.com/office/powerpoint/2010/main" val="2314637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smtClean="0">
              <a:solidFill>
                <a:srgbClr val="76777B"/>
              </a:solidFill>
            </a:endParaRPr>
          </a:p>
          <a:p>
            <a:endParaRPr lang="en-US" altLang="en-US" dirty="0" smtClean="0">
              <a:solidFill>
                <a:srgbClr val="76777B"/>
              </a:solidFill>
            </a:endParaRPr>
          </a:p>
        </p:txBody>
      </p:sp>
      <p:sp>
        <p:nvSpPr>
          <p:cNvPr id="24" name="Oval 23"/>
          <p:cNvSpPr/>
          <p:nvPr/>
        </p:nvSpPr>
        <p:spPr>
          <a:xfrm>
            <a:off x="1153311" y="1062446"/>
            <a:ext cx="3631474" cy="2918262"/>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1400859" y="1584038"/>
            <a:ext cx="3136377" cy="1800493"/>
          </a:xfrm>
          <a:prstGeom prst="rect">
            <a:avLst/>
          </a:prstGeom>
          <a:noFill/>
        </p:spPr>
        <p:txBody>
          <a:bodyPr wrap="square" rtlCol="0">
            <a:spAutoFit/>
          </a:bodyPr>
          <a:lstStyle/>
          <a:p>
            <a:pPr algn="ctr"/>
            <a:r>
              <a:rPr lang="en-US" sz="3700" b="1" dirty="0" smtClean="0">
                <a:solidFill>
                  <a:schemeClr val="bg1"/>
                </a:solidFill>
              </a:rPr>
              <a:t>Reconciling Posted Transactions</a:t>
            </a:r>
            <a:endParaRPr lang="en-US" sz="3700" b="1" dirty="0">
              <a:solidFill>
                <a:schemeClr val="bg1"/>
              </a:solidFill>
            </a:endParaRPr>
          </a:p>
        </p:txBody>
      </p:sp>
      <p:sp>
        <p:nvSpPr>
          <p:cNvPr id="7" name="Oval 6"/>
          <p:cNvSpPr/>
          <p:nvPr/>
        </p:nvSpPr>
        <p:spPr>
          <a:xfrm>
            <a:off x="6573337" y="1776523"/>
            <a:ext cx="2410640" cy="2017775"/>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Selecting Expense Type &amp; Expenditure Type</a:t>
            </a:r>
            <a:endParaRPr lang="en-US" b="1" dirty="0">
              <a:solidFill>
                <a:schemeClr val="bg1"/>
              </a:solidFill>
            </a:endParaRPr>
          </a:p>
        </p:txBody>
      </p:sp>
      <p:cxnSp>
        <p:nvCxnSpPr>
          <p:cNvPr id="3" name="Straight Connector 2"/>
          <p:cNvCxnSpPr>
            <a:stCxn id="24" idx="6"/>
            <a:endCxn id="7" idx="2"/>
          </p:cNvCxnSpPr>
          <p:nvPr/>
        </p:nvCxnSpPr>
        <p:spPr>
          <a:xfrm>
            <a:off x="4784785" y="2521577"/>
            <a:ext cx="1788552" cy="263834"/>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819377" y="3983296"/>
            <a:ext cx="1779269" cy="125740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Simple vs Itemized</a:t>
            </a:r>
            <a:endParaRPr lang="en-US" b="1" dirty="0">
              <a:solidFill>
                <a:schemeClr val="bg1"/>
              </a:solidFill>
            </a:endParaRPr>
          </a:p>
        </p:txBody>
      </p:sp>
      <p:cxnSp>
        <p:nvCxnSpPr>
          <p:cNvPr id="10" name="Straight Connector 9"/>
          <p:cNvCxnSpPr>
            <a:stCxn id="7" idx="3"/>
            <a:endCxn id="11" idx="7"/>
          </p:cNvCxnSpPr>
          <p:nvPr/>
        </p:nvCxnSpPr>
        <p:spPr>
          <a:xfrm flipH="1">
            <a:off x="6338078" y="3498802"/>
            <a:ext cx="588289" cy="668637"/>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926367" y="4821656"/>
            <a:ext cx="1779269" cy="125740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Gift &amp; Awards</a:t>
            </a:r>
            <a:endParaRPr lang="en-US" b="1" dirty="0">
              <a:solidFill>
                <a:schemeClr val="bg1"/>
              </a:solidFill>
            </a:endParaRPr>
          </a:p>
        </p:txBody>
      </p:sp>
      <p:cxnSp>
        <p:nvCxnSpPr>
          <p:cNvPr id="19" name="Straight Connector 18"/>
          <p:cNvCxnSpPr>
            <a:stCxn id="7" idx="5"/>
            <a:endCxn id="26" idx="1"/>
          </p:cNvCxnSpPr>
          <p:nvPr/>
        </p:nvCxnSpPr>
        <p:spPr>
          <a:xfrm>
            <a:off x="8630947" y="3498802"/>
            <a:ext cx="579286" cy="481906"/>
          </a:xfrm>
          <a:prstGeom prst="line">
            <a:avLst/>
          </a:prstGeom>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52463" y="3794298"/>
            <a:ext cx="1760164" cy="1272887"/>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bg1"/>
                </a:solidFill>
              </a:rPr>
              <a:t>Allocating for Tax &amp; Freight Z-PTA</a:t>
            </a:r>
            <a:endParaRPr lang="en-US" sz="1700" b="1" dirty="0">
              <a:solidFill>
                <a:schemeClr val="bg1"/>
              </a:solidFill>
            </a:endParaRPr>
          </a:p>
        </p:txBody>
      </p:sp>
      <p:cxnSp>
        <p:nvCxnSpPr>
          <p:cNvPr id="21509" name="Straight Connector 21508"/>
          <p:cNvCxnSpPr>
            <a:stCxn id="21" idx="0"/>
            <a:endCxn id="7" idx="4"/>
          </p:cNvCxnSpPr>
          <p:nvPr/>
        </p:nvCxnSpPr>
        <p:spPr>
          <a:xfrm flipH="1" flipV="1">
            <a:off x="7778657" y="3794298"/>
            <a:ext cx="37345" cy="1027358"/>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972" y="520507"/>
            <a:ext cx="3677483" cy="469466"/>
          </a:xfrm>
          <a:prstGeom prst="rect">
            <a:avLst/>
          </a:prstGeom>
        </p:spPr>
      </p:pic>
    </p:spTree>
    <p:extLst>
      <p:ext uri="{BB962C8B-B14F-4D97-AF65-F5344CB8AC3E}">
        <p14:creationId xmlns:p14="http://schemas.microsoft.com/office/powerpoint/2010/main" val="1147476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723208" y="1351136"/>
          <a:ext cx="10598727" cy="359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006735" y="3807230"/>
            <a:ext cx="6932814" cy="830997"/>
          </a:xfrm>
          <a:prstGeom prst="rect">
            <a:avLst/>
          </a:prstGeom>
          <a:noFill/>
        </p:spPr>
        <p:txBody>
          <a:bodyPr wrap="square" rtlCol="0">
            <a:spAutoFit/>
          </a:bodyPr>
          <a:lstStyle/>
          <a:p>
            <a:pPr lvl="0"/>
            <a:r>
              <a:rPr lang="en-US" sz="2400" dirty="0"/>
              <a:t>A receipt is required for </a:t>
            </a:r>
            <a:r>
              <a:rPr lang="en-US" sz="2400" u="sng" dirty="0"/>
              <a:t>all</a:t>
            </a:r>
            <a:r>
              <a:rPr lang="en-US" sz="2400" dirty="0"/>
              <a:t> Goods &amp; Services   transactions (except credits/fraudulent charges)  </a:t>
            </a:r>
            <a:endParaRPr lang="en-US" dirty="0"/>
          </a:p>
        </p:txBody>
      </p:sp>
      <p:sp>
        <p:nvSpPr>
          <p:cNvPr id="9" name="TextBox 8"/>
          <p:cNvSpPr txBox="1"/>
          <p:nvPr/>
        </p:nvSpPr>
        <p:spPr>
          <a:xfrm>
            <a:off x="4006735" y="2873817"/>
            <a:ext cx="6932814" cy="461665"/>
          </a:xfrm>
          <a:prstGeom prst="rect">
            <a:avLst/>
          </a:prstGeom>
          <a:noFill/>
        </p:spPr>
        <p:txBody>
          <a:bodyPr wrap="square" rtlCol="0">
            <a:spAutoFit/>
          </a:bodyPr>
          <a:lstStyle/>
          <a:p>
            <a:pPr lvl="0"/>
            <a:r>
              <a:rPr lang="en-US" sz="2400" dirty="0"/>
              <a:t>Select PTA and Expenditure type </a:t>
            </a:r>
            <a:endParaRPr lang="en-US" dirty="0"/>
          </a:p>
        </p:txBody>
      </p:sp>
      <p:sp>
        <p:nvSpPr>
          <p:cNvPr id="10" name="TextBox 9"/>
          <p:cNvSpPr txBox="1"/>
          <p:nvPr/>
        </p:nvSpPr>
        <p:spPr>
          <a:xfrm>
            <a:off x="3981797" y="1596637"/>
            <a:ext cx="7606146" cy="830997"/>
          </a:xfrm>
          <a:prstGeom prst="rect">
            <a:avLst/>
          </a:prstGeom>
          <a:noFill/>
        </p:spPr>
        <p:txBody>
          <a:bodyPr wrap="square" rtlCol="0">
            <a:spAutoFit/>
          </a:bodyPr>
          <a:lstStyle/>
          <a:p>
            <a:pPr lvl="0"/>
            <a:r>
              <a:rPr lang="en-US" sz="2400" dirty="0"/>
              <a:t>Select Expense Category</a:t>
            </a:r>
            <a:br>
              <a:rPr lang="en-US" sz="2400" dirty="0"/>
            </a:br>
            <a:r>
              <a:rPr lang="en-US" sz="2400" dirty="0" smtClean="0"/>
              <a:t>Enter </a:t>
            </a:r>
            <a:r>
              <a:rPr lang="en-US" sz="2400" dirty="0"/>
              <a:t>short order description and business purpose</a:t>
            </a:r>
            <a:endParaRPr lang="en-US" dirty="0"/>
          </a:p>
        </p:txBody>
      </p:sp>
      <p:sp>
        <p:nvSpPr>
          <p:cNvPr id="7" name="Title 6"/>
          <p:cNvSpPr txBox="1">
            <a:spLocks/>
          </p:cNvSpPr>
          <p:nvPr/>
        </p:nvSpPr>
        <p:spPr bwMode="auto">
          <a:xfrm>
            <a:off x="2215342" y="295533"/>
            <a:ext cx="7364087"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Reconciling a Transaction</a:t>
            </a:r>
            <a:endParaRPr lang="en-US" sz="4000" b="1" dirty="0">
              <a:solidFill>
                <a:srgbClr val="696B73"/>
              </a:solidFill>
              <a:latin typeface="Arial" charset="0"/>
              <a:cs typeface="Arial" charset="0"/>
            </a:endParaRPr>
          </a:p>
        </p:txBody>
      </p:sp>
    </p:spTree>
    <p:extLst>
      <p:ext uri="{BB962C8B-B14F-4D97-AF65-F5344CB8AC3E}">
        <p14:creationId xmlns:p14="http://schemas.microsoft.com/office/powerpoint/2010/main" val="305625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type="subTitle" idx="1"/>
          </p:nvPr>
        </p:nvSpPr>
        <p:spPr>
          <a:xfrm>
            <a:off x="1637440" y="1662545"/>
            <a:ext cx="9021852" cy="4633752"/>
          </a:xfrm>
          <a:solidFill>
            <a:schemeClr val="bg1"/>
          </a:solidFill>
          <a:ln>
            <a:solidFill>
              <a:schemeClr val="accent1"/>
            </a:solidFill>
          </a:ln>
          <a:effectLst>
            <a:glow rad="139700">
              <a:schemeClr val="accent1">
                <a:satMod val="175000"/>
                <a:alpha val="40000"/>
              </a:schemeClr>
            </a:glow>
          </a:effectLst>
        </p:spPr>
        <p:txBody>
          <a:bodyPr>
            <a:normAutofit/>
          </a:bodyPr>
          <a:lstStyle/>
          <a:p>
            <a:pPr marL="457200" indent="-457200" algn="l">
              <a:buFont typeface="Arial" panose="020B0604020202020204" pitchFamily="34" charset="0"/>
              <a:buChar char="•"/>
            </a:pPr>
            <a:r>
              <a:rPr lang="en-US" sz="2800" dirty="0" smtClean="0">
                <a:solidFill>
                  <a:schemeClr val="tx2"/>
                </a:solidFill>
              </a:rPr>
              <a:t>Expense Types:</a:t>
            </a:r>
          </a:p>
          <a:p>
            <a:pPr marL="457200" indent="-457200" algn="l">
              <a:buFont typeface="Arial" panose="020B0604020202020204" pitchFamily="34" charset="0"/>
              <a:buChar char="•"/>
            </a:pPr>
            <a:endParaRPr lang="en-US" sz="2800" dirty="0" smtClean="0">
              <a:solidFill>
                <a:schemeClr val="tx2"/>
              </a:solidFill>
            </a:endParaRPr>
          </a:p>
          <a:p>
            <a:pPr marL="457200" indent="-457200" algn="l">
              <a:buFont typeface="Arial" panose="020B0604020202020204" pitchFamily="34" charset="0"/>
              <a:buChar char="•"/>
            </a:pPr>
            <a:endParaRPr lang="en-US" sz="2800" dirty="0" smtClean="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endParaRPr lang="en-US" sz="2800" dirty="0" smtClean="0">
              <a:solidFill>
                <a:schemeClr val="tx2"/>
              </a:solidFill>
            </a:endParaRPr>
          </a:p>
          <a:p>
            <a:pPr marL="457200" indent="-457200" algn="l">
              <a:buFont typeface="Arial" panose="020B0604020202020204" pitchFamily="34" charset="0"/>
              <a:buChar char="•"/>
            </a:pPr>
            <a:endParaRPr lang="en-US" sz="2800" dirty="0">
              <a:solidFill>
                <a:schemeClr val="tx2"/>
              </a:solidFill>
            </a:endParaRPr>
          </a:p>
          <a:p>
            <a:pPr marL="457200" indent="-457200" algn="l">
              <a:buFont typeface="Arial" panose="020B0604020202020204" pitchFamily="34" charset="0"/>
              <a:buChar char="•"/>
            </a:pPr>
            <a:r>
              <a:rPr lang="en-US" sz="2800" b="1" dirty="0" smtClean="0">
                <a:solidFill>
                  <a:schemeClr val="tx2"/>
                </a:solidFill>
              </a:rPr>
              <a:t>Expenditure Types: </a:t>
            </a:r>
            <a:r>
              <a:rPr lang="en-US" sz="2800" dirty="0" smtClean="0">
                <a:solidFill>
                  <a:schemeClr val="tx2"/>
                </a:solidFill>
              </a:rPr>
              <a:t>Oracle categories used when allocating to a PTA ex: (Supplies – Allocable)</a:t>
            </a:r>
          </a:p>
          <a:p>
            <a:pPr marL="457200" indent="-457200" algn="l">
              <a:buFont typeface="Arial" panose="020B0604020202020204" pitchFamily="34" charset="0"/>
              <a:buChar char="•"/>
            </a:pPr>
            <a:endParaRPr lang="en-US" sz="2800" dirty="0">
              <a:solidFill>
                <a:schemeClr val="tx2"/>
              </a:solidFill>
            </a:endParaRPr>
          </a:p>
          <a:p>
            <a:pPr>
              <a:buFont typeface="Wingdings" pitchFamily="2" charset="2"/>
              <a:buChar char="§"/>
            </a:pPr>
            <a:endParaRPr lang="en-US" dirty="0"/>
          </a:p>
          <a:p>
            <a:pPr eaLnBrk="1" hangingPunct="1">
              <a:buFont typeface="Wingdings" pitchFamily="2" charset="2"/>
              <a:buChar char="§"/>
            </a:pPr>
            <a:endParaRPr lang="en-US" dirty="0"/>
          </a:p>
        </p:txBody>
      </p:sp>
      <p:pic>
        <p:nvPicPr>
          <p:cNvPr id="5" name="Picture 4"/>
          <p:cNvPicPr/>
          <p:nvPr/>
        </p:nvPicPr>
        <p:blipFill rotWithShape="1">
          <a:blip r:embed="rId4" cstate="print"/>
          <a:srcRect l="19077" t="53478" r="45006" b="25631"/>
          <a:stretch/>
        </p:blipFill>
        <p:spPr bwMode="auto">
          <a:xfrm>
            <a:off x="1907405" y="2451193"/>
            <a:ext cx="8542652" cy="2186121"/>
          </a:xfrm>
          <a:prstGeom prst="rect">
            <a:avLst/>
          </a:prstGeom>
          <a:ln>
            <a:noFill/>
          </a:ln>
          <a:extLst>
            <a:ext uri="{53640926-AAD7-44D8-BBD7-CCE9431645EC}">
              <a14:shadowObscured xmlns:a14="http://schemas.microsoft.com/office/drawing/2010/main"/>
            </a:ext>
          </a:extLst>
        </p:spPr>
      </p:pic>
      <p:sp>
        <p:nvSpPr>
          <p:cNvPr id="6" name="Title 6"/>
          <p:cNvSpPr txBox="1">
            <a:spLocks/>
          </p:cNvSpPr>
          <p:nvPr/>
        </p:nvSpPr>
        <p:spPr bwMode="auto">
          <a:xfrm>
            <a:off x="340658" y="399425"/>
            <a:ext cx="12592594"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rgbClr val="696B73"/>
                </a:solidFill>
                <a:latin typeface="Arial" charset="0"/>
                <a:cs typeface="Arial" charset="0"/>
              </a:rPr>
              <a:t>Clarification: Expense Type vs Expenditure Type</a:t>
            </a:r>
            <a:endParaRPr lang="en-US" sz="4000" b="1" dirty="0">
              <a:solidFill>
                <a:srgbClr val="696B73"/>
              </a:solidFill>
              <a:latin typeface="Arial" charset="0"/>
              <a:cs typeface="Arial" charset="0"/>
            </a:endParaRPr>
          </a:p>
        </p:txBody>
      </p:sp>
    </p:spTree>
    <p:extLst>
      <p:ext uri="{BB962C8B-B14F-4D97-AF65-F5344CB8AC3E}">
        <p14:creationId xmlns:p14="http://schemas.microsoft.com/office/powerpoint/2010/main" val="307898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4579" y="1210502"/>
            <a:ext cx="11457708" cy="5250872"/>
          </a:xfrm>
        </p:spPr>
        <p:txBody>
          <a:bodyPr/>
          <a:lstStyle/>
          <a:p>
            <a:pPr marL="514350" indent="-514350" algn="l">
              <a:buFont typeface="Arial" panose="020B0604020202020204" pitchFamily="34" charset="0"/>
              <a:buChar char="•"/>
            </a:pPr>
            <a:r>
              <a:rPr lang="en-US" sz="2200" dirty="0" smtClean="0">
                <a:solidFill>
                  <a:schemeClr val="tx1"/>
                </a:solidFill>
              </a:rPr>
              <a:t>Definitions/Sponsored Awards</a:t>
            </a:r>
          </a:p>
          <a:p>
            <a:pPr marL="914400" lvl="1" indent="-457200" algn="l">
              <a:buFont typeface="Arial" panose="020B0604020202020204" pitchFamily="34" charset="0"/>
              <a:buChar char="•"/>
            </a:pPr>
            <a:r>
              <a:rPr lang="en-US" sz="1500" dirty="0">
                <a:solidFill>
                  <a:schemeClr val="tx1"/>
                </a:solidFill>
                <a:hlinkClick r:id="rId4"/>
              </a:rPr>
              <a:t>http://</a:t>
            </a:r>
            <a:r>
              <a:rPr lang="en-US" sz="1500" dirty="0" smtClean="0">
                <a:solidFill>
                  <a:schemeClr val="tx1"/>
                </a:solidFill>
                <a:hlinkClick r:id="rId4"/>
              </a:rPr>
              <a:t>finance.caltech.edu/documents/512-guidance_for_expenditure_types_on_sponsored_awards.pdf</a:t>
            </a:r>
            <a:endParaRPr lang="en-US" sz="1500" dirty="0" smtClean="0">
              <a:solidFill>
                <a:schemeClr val="tx1"/>
              </a:solidFill>
            </a:endParaRPr>
          </a:p>
          <a:p>
            <a:pPr marL="914400" lvl="1" indent="-457200" algn="l">
              <a:buFont typeface="Arial" panose="020B0604020202020204" pitchFamily="34" charset="0"/>
              <a:buChar char="•"/>
            </a:pPr>
            <a:r>
              <a:rPr lang="en-US" sz="1500" dirty="0" smtClean="0">
                <a:solidFill>
                  <a:schemeClr val="tx1"/>
                </a:solidFill>
              </a:rPr>
              <a:t>Allocable Cost</a:t>
            </a:r>
          </a:p>
          <a:p>
            <a:pPr algn="l"/>
            <a:r>
              <a:rPr lang="en-US" sz="1200" dirty="0">
                <a:solidFill>
                  <a:schemeClr val="tx1"/>
                </a:solidFill>
              </a:rPr>
              <a:t>A cost is allocable to a particular award, PTA, activity, or organization if the goods or </a:t>
            </a:r>
            <a:r>
              <a:rPr lang="en-US" sz="1200" dirty="0" smtClean="0">
                <a:solidFill>
                  <a:schemeClr val="tx1"/>
                </a:solidFill>
              </a:rPr>
              <a:t>services involved </a:t>
            </a:r>
            <a:r>
              <a:rPr lang="en-US" sz="1200" dirty="0">
                <a:solidFill>
                  <a:schemeClr val="tx1"/>
                </a:solidFill>
              </a:rPr>
              <a:t>are chargeable or assignable to that award, PTA, activity, or organization in accordance with relative benefits received. In order to be allocable, a cost must meet the following requirements: (1) Be necessary to the overall operations of the non-Federal entity and assignable in part to one or more award, PTA, activity, or organization consistent with the cost principals in subpart E of 2 CFR 200; (2) be incurred specifically for the award(s) or costs objective(s); and (3) if the cost benefits more than one award or activity then the cost must be distributed to the benefitting awards or activities in proportions that may be approximated using reasonable  methods</a:t>
            </a:r>
            <a:r>
              <a:rPr lang="en-US" sz="1200" dirty="0" smtClean="0">
                <a:solidFill>
                  <a:schemeClr val="tx1"/>
                </a:solidFill>
              </a:rPr>
              <a:t>.</a:t>
            </a:r>
          </a:p>
          <a:p>
            <a:pPr algn="l"/>
            <a:endParaRPr lang="en-US" sz="1200" dirty="0">
              <a:solidFill>
                <a:schemeClr val="tx1"/>
              </a:solidFill>
            </a:endParaRPr>
          </a:p>
          <a:p>
            <a:pPr marL="285750" indent="-285750" algn="l">
              <a:buFont typeface="Arial" panose="020B0604020202020204" pitchFamily="34" charset="0"/>
              <a:buChar char="•"/>
            </a:pPr>
            <a:r>
              <a:rPr lang="en-US" sz="2200" dirty="0" smtClean="0">
                <a:solidFill>
                  <a:schemeClr val="tx1"/>
                </a:solidFill>
              </a:rPr>
              <a:t>  </a:t>
            </a:r>
            <a:r>
              <a:rPr lang="en-US" sz="2200" dirty="0" err="1" smtClean="0">
                <a:solidFill>
                  <a:schemeClr val="tx1"/>
                </a:solidFill>
              </a:rPr>
              <a:t>Access.caltech</a:t>
            </a:r>
            <a:endParaRPr lang="en-US" sz="2200" dirty="0" smtClean="0">
              <a:solidFill>
                <a:schemeClr val="tx1"/>
              </a:solidFill>
            </a:endParaRPr>
          </a:p>
          <a:p>
            <a:pPr marL="742950" lvl="1" indent="-285750" algn="l">
              <a:buFont typeface="Arial" panose="020B0604020202020204" pitchFamily="34" charset="0"/>
              <a:buChar char="•"/>
            </a:pPr>
            <a:r>
              <a:rPr lang="en-US" sz="1900" dirty="0">
                <a:solidFill>
                  <a:schemeClr val="tx1"/>
                </a:solidFill>
              </a:rPr>
              <a:t>	</a:t>
            </a:r>
            <a:r>
              <a:rPr lang="en-US" sz="1900" dirty="0" smtClean="0">
                <a:solidFill>
                  <a:schemeClr val="tx1"/>
                </a:solidFill>
              </a:rPr>
              <a:t>Financial Queries</a:t>
            </a:r>
          </a:p>
          <a:p>
            <a:pPr marL="742950" lvl="1" indent="-285750" algn="l">
              <a:buFont typeface="Arial" panose="020B0604020202020204" pitchFamily="34" charset="0"/>
              <a:buChar char="•"/>
            </a:pPr>
            <a:endParaRPr lang="en-US" sz="1600" dirty="0"/>
          </a:p>
          <a:p>
            <a:pPr marL="742950" lvl="1" indent="-285750" algn="l">
              <a:buFont typeface="Arial" panose="020B0604020202020204" pitchFamily="34" charset="0"/>
              <a:buChar char="•"/>
            </a:pPr>
            <a:endParaRPr lang="en-US" sz="1600" dirty="0" smtClean="0"/>
          </a:p>
          <a:p>
            <a:pPr marL="514350" indent="-514350">
              <a:buFont typeface="Arial" panose="020B0604020202020204" pitchFamily="34" charset="0"/>
              <a:buChar char="•"/>
            </a:pPr>
            <a:endParaRPr lang="en-US" dirty="0"/>
          </a:p>
        </p:txBody>
      </p:sp>
      <p:pic>
        <p:nvPicPr>
          <p:cNvPr id="3" name="Picture 2"/>
          <p:cNvPicPr>
            <a:picLocks noChangeAspect="1"/>
          </p:cNvPicPr>
          <p:nvPr/>
        </p:nvPicPr>
        <p:blipFill>
          <a:blip r:embed="rId5"/>
          <a:stretch>
            <a:fillRect/>
          </a:stretch>
        </p:blipFill>
        <p:spPr>
          <a:xfrm>
            <a:off x="1358141" y="4123001"/>
            <a:ext cx="9275025" cy="2163906"/>
          </a:xfrm>
          <a:prstGeom prst="rect">
            <a:avLst/>
          </a:prstGeom>
        </p:spPr>
      </p:pic>
      <p:sp>
        <p:nvSpPr>
          <p:cNvPr id="6" name="Title 6"/>
          <p:cNvSpPr txBox="1">
            <a:spLocks/>
          </p:cNvSpPr>
          <p:nvPr/>
        </p:nvSpPr>
        <p:spPr bwMode="auto">
          <a:xfrm>
            <a:off x="2511433" y="241758"/>
            <a:ext cx="7364087"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Expenditure Types</a:t>
            </a:r>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507763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08100" y="1752600"/>
            <a:ext cx="4533900" cy="4102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9" name="Rounded Rectangle 8"/>
          <p:cNvSpPr/>
          <p:nvPr/>
        </p:nvSpPr>
        <p:spPr>
          <a:xfrm>
            <a:off x="6210300" y="1752600"/>
            <a:ext cx="4533900" cy="41021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832496" y="1852712"/>
            <a:ext cx="2070100" cy="523220"/>
          </a:xfrm>
          <a:prstGeom prst="rect">
            <a:avLst/>
          </a:prstGeom>
          <a:noFill/>
        </p:spPr>
        <p:txBody>
          <a:bodyPr wrap="square" rtlCol="0">
            <a:spAutoFit/>
          </a:bodyPr>
          <a:lstStyle/>
          <a:p>
            <a:r>
              <a:rPr lang="en-US" sz="2800" b="1" dirty="0" smtClean="0"/>
              <a:t>Simple</a:t>
            </a:r>
            <a:endParaRPr lang="en-US" sz="2800" b="1" dirty="0"/>
          </a:p>
        </p:txBody>
      </p:sp>
      <p:sp>
        <p:nvSpPr>
          <p:cNvPr id="11" name="TextBox 10"/>
          <p:cNvSpPr txBox="1"/>
          <p:nvPr/>
        </p:nvSpPr>
        <p:spPr>
          <a:xfrm>
            <a:off x="7734300" y="1852712"/>
            <a:ext cx="1993900" cy="523220"/>
          </a:xfrm>
          <a:prstGeom prst="rect">
            <a:avLst/>
          </a:prstGeom>
          <a:noFill/>
        </p:spPr>
        <p:txBody>
          <a:bodyPr wrap="square" rtlCol="0">
            <a:spAutoFit/>
          </a:bodyPr>
          <a:lstStyle/>
          <a:p>
            <a:r>
              <a:rPr lang="en-US" sz="2800" b="1" dirty="0" smtClean="0"/>
              <a:t>Itemized</a:t>
            </a:r>
            <a:endParaRPr lang="en-US" sz="2800" b="1" dirty="0"/>
          </a:p>
        </p:txBody>
      </p:sp>
      <p:sp>
        <p:nvSpPr>
          <p:cNvPr id="12" name="Content Placeholder 3"/>
          <p:cNvSpPr txBox="1">
            <a:spLocks/>
          </p:cNvSpPr>
          <p:nvPr/>
        </p:nvSpPr>
        <p:spPr>
          <a:xfrm>
            <a:off x="1737518" y="2633583"/>
            <a:ext cx="4040188" cy="296346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Lump sum entry for the total transaction amount (including tax and freight).</a:t>
            </a:r>
          </a:p>
          <a:p>
            <a:r>
              <a:rPr lang="en-US" sz="2800" dirty="0" smtClean="0"/>
              <a:t>Transaction = 1 line</a:t>
            </a:r>
          </a:p>
        </p:txBody>
      </p:sp>
      <p:sp>
        <p:nvSpPr>
          <p:cNvPr id="13" name="Content Placeholder 5"/>
          <p:cNvSpPr txBox="1">
            <a:spLocks/>
          </p:cNvSpPr>
          <p:nvPr/>
        </p:nvSpPr>
        <p:spPr>
          <a:xfrm>
            <a:off x="6271418" y="2375932"/>
            <a:ext cx="4664074" cy="310594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Detailed transaction breakdown.</a:t>
            </a:r>
          </a:p>
          <a:p>
            <a:r>
              <a:rPr lang="en-US" sz="2800" dirty="0" smtClean="0"/>
              <a:t>Items, Sales tax and freight broken out as individual lines.</a:t>
            </a:r>
          </a:p>
          <a:p>
            <a:r>
              <a:rPr lang="en-US" sz="2800" dirty="0" smtClean="0"/>
              <a:t>Transaction = many lines</a:t>
            </a:r>
          </a:p>
        </p:txBody>
      </p:sp>
      <p:sp>
        <p:nvSpPr>
          <p:cNvPr id="14" name="Rectangle 13"/>
          <p:cNvSpPr/>
          <p:nvPr/>
        </p:nvSpPr>
        <p:spPr>
          <a:xfrm>
            <a:off x="1130300" y="1549400"/>
            <a:ext cx="9805192" cy="45847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6"/>
          <p:cNvSpPr txBox="1">
            <a:spLocks/>
          </p:cNvSpPr>
          <p:nvPr/>
        </p:nvSpPr>
        <p:spPr bwMode="auto">
          <a:xfrm>
            <a:off x="527316" y="484431"/>
            <a:ext cx="11488203"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Good &amp; Services Expense Report Entry: </a:t>
            </a:r>
            <a:r>
              <a:rPr lang="en-US" sz="3200" dirty="0">
                <a:solidFill>
                  <a:schemeClr val="accent1"/>
                </a:solidFill>
              </a:rPr>
              <a:t>Expense Type</a:t>
            </a: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2783851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53879247"/>
              </p:ext>
            </p:extLst>
          </p:nvPr>
        </p:nvGraphicFramePr>
        <p:xfrm>
          <a:off x="2088776" y="1740368"/>
          <a:ext cx="8382000" cy="3360735"/>
        </p:xfrm>
        <a:graphic>
          <a:graphicData uri="http://schemas.openxmlformats.org/drawingml/2006/table">
            <a:tbl>
              <a:tblPr firstRow="1" firstCol="1" bandRow="1">
                <a:tableStyleId>{5C22544A-7EE6-4342-B048-85BDC9FD1C3A}</a:tableStyleId>
              </a:tblPr>
              <a:tblGrid>
                <a:gridCol w="1572106">
                  <a:extLst>
                    <a:ext uri="{9D8B030D-6E8A-4147-A177-3AD203B41FA5}">
                      <a16:colId xmlns:a16="http://schemas.microsoft.com/office/drawing/2014/main" val="102209073"/>
                    </a:ext>
                  </a:extLst>
                </a:gridCol>
                <a:gridCol w="2371332">
                  <a:extLst>
                    <a:ext uri="{9D8B030D-6E8A-4147-A177-3AD203B41FA5}">
                      <a16:colId xmlns:a16="http://schemas.microsoft.com/office/drawing/2014/main" val="3327911487"/>
                    </a:ext>
                  </a:extLst>
                </a:gridCol>
                <a:gridCol w="2272526">
                  <a:extLst>
                    <a:ext uri="{9D8B030D-6E8A-4147-A177-3AD203B41FA5}">
                      <a16:colId xmlns:a16="http://schemas.microsoft.com/office/drawing/2014/main" val="2663415345"/>
                    </a:ext>
                  </a:extLst>
                </a:gridCol>
                <a:gridCol w="2166036">
                  <a:extLst>
                    <a:ext uri="{9D8B030D-6E8A-4147-A177-3AD203B41FA5}">
                      <a16:colId xmlns:a16="http://schemas.microsoft.com/office/drawing/2014/main" val="3843516627"/>
                    </a:ext>
                  </a:extLst>
                </a:gridCol>
              </a:tblGrid>
              <a:tr h="433644">
                <a:tc gridSpan="4">
                  <a:txBody>
                    <a:bodyPr/>
                    <a:lstStyle/>
                    <a:p>
                      <a:pPr marL="0" marR="0" algn="ctr">
                        <a:spcBef>
                          <a:spcPts val="0"/>
                        </a:spcBef>
                        <a:spcAft>
                          <a:spcPts val="0"/>
                        </a:spcAft>
                      </a:pPr>
                      <a:r>
                        <a:rPr lang="en-US" sz="1600" b="1" dirty="0" smtClean="0">
                          <a:solidFill>
                            <a:schemeClr val="tx1"/>
                          </a:solidFill>
                          <a:effectLst/>
                        </a:rPr>
                        <a:t>Expense-Type </a:t>
                      </a:r>
                      <a:r>
                        <a:rPr lang="en-US" sz="1600" b="1" dirty="0">
                          <a:solidFill>
                            <a:schemeClr val="tx1"/>
                          </a:solidFill>
                          <a:effectLst/>
                        </a:rPr>
                        <a:t>Matrix for Gift Purchases on P-Card</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3782881"/>
                  </a:ext>
                </a:extLst>
              </a:tr>
              <a:tr h="795013">
                <a:tc>
                  <a:txBody>
                    <a:bodyPr/>
                    <a:lstStyle/>
                    <a:p>
                      <a:pPr marL="0" marR="0">
                        <a:spcBef>
                          <a:spcPts val="0"/>
                        </a:spcBef>
                        <a:spcAft>
                          <a:spcPts val="0"/>
                        </a:spcAft>
                      </a:pPr>
                      <a:r>
                        <a:rPr lang="en-US" sz="1600" b="1">
                          <a:solidFill>
                            <a:schemeClr val="tx1"/>
                          </a:solidFill>
                          <a:effectLst/>
                        </a:rPr>
                        <a:t> </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gridSpan="2">
                  <a:txBody>
                    <a:bodyPr/>
                    <a:lstStyle/>
                    <a:p>
                      <a:pPr marL="0" marR="0" algn="ctr">
                        <a:spcBef>
                          <a:spcPts val="0"/>
                        </a:spcBef>
                        <a:spcAft>
                          <a:spcPts val="0"/>
                        </a:spcAft>
                      </a:pPr>
                      <a:r>
                        <a:rPr lang="en-US" sz="1600" b="1" dirty="0">
                          <a:solidFill>
                            <a:schemeClr val="tx1"/>
                          </a:solidFill>
                          <a:effectLst/>
                        </a:rPr>
                        <a:t>CIT Student/Employee Recipient</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1600" b="1" dirty="0">
                          <a:solidFill>
                            <a:schemeClr val="tx1"/>
                          </a:solidFill>
                          <a:effectLst/>
                        </a:rPr>
                        <a:t>Non-CIT Recipient</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38714463"/>
                  </a:ext>
                </a:extLst>
              </a:tr>
              <a:tr h="397506">
                <a:tc>
                  <a:txBody>
                    <a:bodyPr/>
                    <a:lstStyle/>
                    <a:p>
                      <a:pPr marL="0" marR="0" algn="ctr">
                        <a:spcBef>
                          <a:spcPts val="0"/>
                        </a:spcBef>
                        <a:spcAft>
                          <a:spcPts val="0"/>
                        </a:spcAft>
                      </a:pPr>
                      <a:r>
                        <a:rPr lang="en-US" sz="1600" b="1">
                          <a:solidFill>
                            <a:schemeClr val="tx1"/>
                          </a:solidFill>
                          <a:effectLst/>
                        </a:rPr>
                        <a:t> </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a:solidFill>
                            <a:schemeClr val="tx1"/>
                          </a:solidFill>
                          <a:effectLst/>
                        </a:rPr>
                        <a:t>Value &lt;$75</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dirty="0">
                          <a:solidFill>
                            <a:schemeClr val="tx1"/>
                          </a:solidFill>
                          <a:effectLst/>
                        </a:rPr>
                        <a:t>Value &gt;$75</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a:solidFill>
                            <a:schemeClr val="tx1"/>
                          </a:solidFill>
                          <a:effectLst/>
                        </a:rPr>
                        <a:t>Any Value</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09811618"/>
                  </a:ext>
                </a:extLst>
              </a:tr>
              <a:tr h="867286">
                <a:tc>
                  <a:txBody>
                    <a:bodyPr/>
                    <a:lstStyle/>
                    <a:p>
                      <a:pPr marL="0" marR="0">
                        <a:spcBef>
                          <a:spcPts val="0"/>
                        </a:spcBef>
                        <a:spcAft>
                          <a:spcPts val="0"/>
                        </a:spcAft>
                      </a:pPr>
                      <a:r>
                        <a:rPr lang="en-US" sz="1600" b="1">
                          <a:solidFill>
                            <a:schemeClr val="tx1"/>
                          </a:solidFill>
                          <a:effectLst/>
                        </a:rPr>
                        <a:t>Gift Card</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dirty="0">
                          <a:solidFill>
                            <a:schemeClr val="tx1"/>
                          </a:solidFill>
                          <a:effectLst/>
                        </a:rPr>
                        <a:t>Other-Gift/Awards</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a:solidFill>
                            <a:schemeClr val="tx1"/>
                          </a:solidFill>
                          <a:effectLst/>
                        </a:rPr>
                        <a:t>Other-Gift/Awards</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dirty="0">
                          <a:solidFill>
                            <a:schemeClr val="tx1"/>
                          </a:solidFill>
                          <a:effectLst/>
                        </a:rPr>
                        <a:t>Goods Simple</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4905387"/>
                  </a:ext>
                </a:extLst>
              </a:tr>
              <a:tr h="867286">
                <a:tc>
                  <a:txBody>
                    <a:bodyPr/>
                    <a:lstStyle/>
                    <a:p>
                      <a:pPr marL="0" marR="0">
                        <a:spcBef>
                          <a:spcPts val="0"/>
                        </a:spcBef>
                        <a:spcAft>
                          <a:spcPts val="0"/>
                        </a:spcAft>
                      </a:pPr>
                      <a:r>
                        <a:rPr lang="en-US" sz="1600" b="1">
                          <a:solidFill>
                            <a:schemeClr val="tx1"/>
                          </a:solidFill>
                          <a:effectLst/>
                        </a:rPr>
                        <a:t>Tangible Gift</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a:solidFill>
                            <a:schemeClr val="tx1"/>
                          </a:solidFill>
                          <a:effectLst/>
                        </a:rPr>
                        <a:t>Goods Simple</a:t>
                      </a:r>
                      <a:endParaRPr lang="en-US" sz="1600" b="1">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dirty="0">
                          <a:solidFill>
                            <a:schemeClr val="tx1"/>
                          </a:solidFill>
                          <a:effectLst/>
                        </a:rPr>
                        <a:t>Other-Gift/Awards</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600" b="1" dirty="0">
                          <a:solidFill>
                            <a:schemeClr val="tx1"/>
                          </a:solidFill>
                          <a:effectLst/>
                        </a:rPr>
                        <a:t>Goods Simple</a:t>
                      </a:r>
                      <a:endParaRPr lang="en-US" sz="1600" b="1"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35406267"/>
                  </a:ext>
                </a:extLst>
              </a:tr>
            </a:tbl>
          </a:graphicData>
        </a:graphic>
      </p:graphicFrame>
      <p:sp>
        <p:nvSpPr>
          <p:cNvPr id="6" name="Rectangle 1"/>
          <p:cNvSpPr>
            <a:spLocks noChangeArrowheads="1"/>
          </p:cNvSpPr>
          <p:nvPr/>
        </p:nvSpPr>
        <p:spPr bwMode="auto">
          <a:xfrm>
            <a:off x="2088776" y="5498544"/>
            <a:ext cx="61135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Note: In CardQuest, Other-Gift/Awards E-Type requires Recipient name(s).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7" name="Title 6"/>
          <p:cNvSpPr txBox="1">
            <a:spLocks/>
          </p:cNvSpPr>
          <p:nvPr/>
        </p:nvSpPr>
        <p:spPr bwMode="auto">
          <a:xfrm>
            <a:off x="466005" y="670569"/>
            <a:ext cx="11488203"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Good &amp; Services Expense Report Entry: </a:t>
            </a:r>
            <a:r>
              <a:rPr lang="en-US" sz="3200" dirty="0" smtClean="0">
                <a:solidFill>
                  <a:schemeClr val="accent1"/>
                </a:solidFill>
              </a:rPr>
              <a:t>Gifts &amp; Awards</a:t>
            </a:r>
            <a:endParaRPr lang="en-US" sz="3200" dirty="0">
              <a:solidFill>
                <a:schemeClr val="accent1"/>
              </a:solidFill>
            </a:endParaRP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271365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7605" y="2381217"/>
            <a:ext cx="5004872" cy="178510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defTabSz="457200" fontAlgn="base">
              <a:spcBef>
                <a:spcPct val="0"/>
              </a:spcBef>
              <a:spcAft>
                <a:spcPct val="0"/>
              </a:spcAft>
              <a:buFont typeface="Arial" panose="020B0604020202020204" pitchFamily="34" charset="0"/>
              <a:buChar char="•"/>
            </a:pPr>
            <a:r>
              <a:rPr lang="en-US" dirty="0" smtClean="0">
                <a:solidFill>
                  <a:schemeClr val="tx2">
                    <a:lumMod val="75000"/>
                  </a:schemeClr>
                </a:solidFill>
              </a:rPr>
              <a:t>Prorated to each item line(s) once the invoice has been interface into Oracle. (PTA for allocation is Z_ALLOCATE_IN_ORACLE-Z-Z for itemized lines only)</a:t>
            </a:r>
          </a:p>
          <a:p>
            <a:pPr defTabSz="457200" fontAlgn="base">
              <a:spcBef>
                <a:spcPct val="0"/>
              </a:spcBef>
              <a:spcAft>
                <a:spcPct val="0"/>
              </a:spcAft>
              <a:buFont typeface="Wingdings" panose="05000000000000000000" pitchFamily="2" charset="2"/>
              <a:buChar char="ü"/>
            </a:pPr>
            <a:endParaRPr lang="en-US" sz="2000" dirty="0">
              <a:solidFill>
                <a:srgbClr val="0D0D0D"/>
              </a:solidFill>
            </a:endParaRPr>
          </a:p>
        </p:txBody>
      </p:sp>
      <p:sp>
        <p:nvSpPr>
          <p:cNvPr id="4" name="Rectangle 3"/>
          <p:cNvSpPr/>
          <p:nvPr/>
        </p:nvSpPr>
        <p:spPr>
          <a:xfrm>
            <a:off x="609600" y="2381217"/>
            <a:ext cx="5207000" cy="400109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anose="020B0604020202020204" pitchFamily="34" charset="0"/>
              <a:buChar char="•"/>
            </a:pPr>
            <a:r>
              <a:rPr lang="en-US" dirty="0" smtClean="0">
                <a:solidFill>
                  <a:schemeClr val="tx2">
                    <a:lumMod val="75000"/>
                  </a:schemeClr>
                </a:solidFill>
              </a:rPr>
              <a:t>Sales Tax - Prorated to each taxable item line(s) once the invoice has been interface into Oracle. (PTA for allocation is Z_ALLOCATE_IN_ORACLE-Z-Z for itemized lines only)</a:t>
            </a:r>
          </a:p>
          <a:p>
            <a:pPr marL="342900" indent="-342900">
              <a:buFont typeface="Arial" panose="020B0604020202020204" pitchFamily="34" charset="0"/>
              <a:buChar char="•"/>
            </a:pPr>
            <a:r>
              <a:rPr lang="en-US" dirty="0" smtClean="0">
                <a:solidFill>
                  <a:schemeClr val="tx2">
                    <a:lumMod val="75000"/>
                  </a:schemeClr>
                </a:solidFill>
              </a:rPr>
              <a:t>Use Tax – if an item line was not charged tax (none shown on the receipt) then Oracle will accrue the tax according to the Oracle E-</a:t>
            </a:r>
            <a:r>
              <a:rPr lang="en-US" dirty="0" err="1" smtClean="0">
                <a:solidFill>
                  <a:schemeClr val="tx2">
                    <a:lumMod val="75000"/>
                  </a:schemeClr>
                </a:solidFill>
              </a:rPr>
              <a:t>BTax</a:t>
            </a:r>
            <a:r>
              <a:rPr lang="en-US" dirty="0" smtClean="0">
                <a:solidFill>
                  <a:schemeClr val="tx2">
                    <a:lumMod val="75000"/>
                  </a:schemeClr>
                </a:solidFill>
              </a:rPr>
              <a:t> rules.  </a:t>
            </a:r>
          </a:p>
          <a:p>
            <a:pPr marL="342900" indent="-342900">
              <a:buFont typeface="Arial" panose="020B0604020202020204" pitchFamily="34" charset="0"/>
              <a:buChar char="•"/>
            </a:pPr>
            <a:r>
              <a:rPr lang="en-US" dirty="0" smtClean="0">
                <a:solidFill>
                  <a:schemeClr val="tx2">
                    <a:lumMod val="75000"/>
                  </a:schemeClr>
                </a:solidFill>
              </a:rPr>
              <a:t>Caution:  if you were charged tax and did not break out the amount, it will be accrued as Use tax and the PTA will be charged double the amount of tax on the item</a:t>
            </a:r>
            <a:r>
              <a:rPr lang="en-US" b="1" dirty="0" smtClean="0">
                <a:solidFill>
                  <a:schemeClr val="tx2">
                    <a:lumMod val="75000"/>
                  </a:schemeClr>
                </a:solidFill>
              </a:rPr>
              <a:t>.</a:t>
            </a:r>
          </a:p>
          <a:p>
            <a:pPr marL="342900" indent="-342900" defTabSz="457200" fontAlgn="base">
              <a:spcBef>
                <a:spcPct val="0"/>
              </a:spcBef>
              <a:spcAft>
                <a:spcPct val="0"/>
              </a:spcAft>
              <a:buFont typeface="Arial" panose="020B0604020202020204" pitchFamily="34" charset="0"/>
              <a:buChar char="•"/>
            </a:pPr>
            <a:endParaRPr lang="en-US" sz="2000" dirty="0">
              <a:solidFill>
                <a:srgbClr val="0D0D0D"/>
              </a:solidFill>
            </a:endParaRPr>
          </a:p>
        </p:txBody>
      </p:sp>
      <p:sp>
        <p:nvSpPr>
          <p:cNvPr id="5" name="TextBox 4"/>
          <p:cNvSpPr txBox="1"/>
          <p:nvPr/>
        </p:nvSpPr>
        <p:spPr>
          <a:xfrm>
            <a:off x="2368549" y="1660959"/>
            <a:ext cx="1332593" cy="646331"/>
          </a:xfrm>
          <a:prstGeom prst="rect">
            <a:avLst/>
          </a:prstGeom>
          <a:noFill/>
        </p:spPr>
        <p:txBody>
          <a:bodyPr wrap="square" rtlCol="0">
            <a:spAutoFit/>
          </a:bodyPr>
          <a:lstStyle/>
          <a:p>
            <a:r>
              <a:rPr lang="en-US" sz="3600" b="1" dirty="0" smtClean="0">
                <a:solidFill>
                  <a:srgbClr val="696B73"/>
                </a:solidFill>
                <a:latin typeface="Arial" charset="0"/>
                <a:cs typeface="Arial" charset="0"/>
              </a:rPr>
              <a:t>TAX</a:t>
            </a:r>
            <a:endParaRPr lang="en-US" sz="3600" dirty="0"/>
          </a:p>
        </p:txBody>
      </p:sp>
      <p:sp>
        <p:nvSpPr>
          <p:cNvPr id="6" name="TextBox 5"/>
          <p:cNvSpPr txBox="1"/>
          <p:nvPr/>
        </p:nvSpPr>
        <p:spPr>
          <a:xfrm>
            <a:off x="7801791" y="1660959"/>
            <a:ext cx="2933700" cy="646331"/>
          </a:xfrm>
          <a:prstGeom prst="rect">
            <a:avLst/>
          </a:prstGeom>
          <a:noFill/>
        </p:spPr>
        <p:txBody>
          <a:bodyPr wrap="square" rtlCol="0">
            <a:spAutoFit/>
          </a:bodyPr>
          <a:lstStyle/>
          <a:p>
            <a:r>
              <a:rPr lang="en-US" sz="3600" b="1" dirty="0" smtClean="0">
                <a:solidFill>
                  <a:srgbClr val="696B73"/>
                </a:solidFill>
                <a:latin typeface="Arial" charset="0"/>
                <a:cs typeface="Arial" charset="0"/>
              </a:rPr>
              <a:t>FREIGHT</a:t>
            </a:r>
            <a:endParaRPr lang="en-US" sz="3600" dirty="0"/>
          </a:p>
        </p:txBody>
      </p:sp>
      <p:sp>
        <p:nvSpPr>
          <p:cNvPr id="8" name="TextBox 7"/>
          <p:cNvSpPr txBox="1"/>
          <p:nvPr/>
        </p:nvSpPr>
        <p:spPr>
          <a:xfrm>
            <a:off x="2238103" y="1163974"/>
            <a:ext cx="7715794" cy="369332"/>
          </a:xfrm>
          <a:prstGeom prst="rect">
            <a:avLst/>
          </a:prstGeom>
          <a:noFill/>
        </p:spPr>
        <p:txBody>
          <a:bodyPr wrap="square" rtlCol="0">
            <a:spAutoFit/>
          </a:bodyPr>
          <a:lstStyle/>
          <a:p>
            <a:r>
              <a:rPr lang="en-US" b="1" i="1" dirty="0" smtClean="0">
                <a:solidFill>
                  <a:srgbClr val="696B73"/>
                </a:solidFill>
                <a:latin typeface="Arial" charset="0"/>
                <a:cs typeface="Arial" charset="0"/>
              </a:rPr>
              <a:t>Used when Itemizing an expense with Goods, Tax/Freight</a:t>
            </a:r>
            <a:endParaRPr lang="en-US" dirty="0"/>
          </a:p>
        </p:txBody>
      </p:sp>
      <p:sp>
        <p:nvSpPr>
          <p:cNvPr id="9" name="Title 6"/>
          <p:cNvSpPr txBox="1">
            <a:spLocks/>
          </p:cNvSpPr>
          <p:nvPr/>
        </p:nvSpPr>
        <p:spPr bwMode="auto">
          <a:xfrm>
            <a:off x="2238103" y="304478"/>
            <a:ext cx="7364087"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Z-PTA Allocation </a:t>
            </a:r>
            <a:r>
              <a:rPr lang="en-US" sz="2000" b="1" i="1" dirty="0" smtClean="0">
                <a:solidFill>
                  <a:srgbClr val="696B73"/>
                </a:solidFill>
                <a:latin typeface="Arial" charset="0"/>
                <a:cs typeface="Arial" charset="0"/>
              </a:rPr>
              <a:t>(Dummy PTA)</a:t>
            </a:r>
            <a:endParaRPr lang="en-US" sz="3500" b="1" i="1" dirty="0">
              <a:solidFill>
                <a:srgbClr val="696B73"/>
              </a:solidFill>
              <a:latin typeface="Arial" charset="0"/>
              <a:cs typeface="Arial" charset="0"/>
            </a:endParaRPr>
          </a:p>
        </p:txBody>
      </p:sp>
    </p:spTree>
    <p:extLst>
      <p:ext uri="{BB962C8B-B14F-4D97-AF65-F5344CB8AC3E}">
        <p14:creationId xmlns:p14="http://schemas.microsoft.com/office/powerpoint/2010/main" val="2421268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65" y="504750"/>
            <a:ext cx="3677483" cy="469466"/>
          </a:xfrm>
          <a:prstGeom prst="rect">
            <a:avLst/>
          </a:prstGeom>
        </p:spPr>
      </p:pic>
      <p:sp>
        <p:nvSpPr>
          <p:cNvPr id="10" name="Title 6"/>
          <p:cNvSpPr txBox="1">
            <a:spLocks/>
          </p:cNvSpPr>
          <p:nvPr/>
        </p:nvSpPr>
        <p:spPr bwMode="auto">
          <a:xfrm>
            <a:off x="161584" y="2517545"/>
            <a:ext cx="11488203" cy="128583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500" b="1" dirty="0" smtClean="0">
                <a:solidFill>
                  <a:srgbClr val="696B73"/>
                </a:solidFill>
                <a:latin typeface="Arial" charset="0"/>
                <a:cs typeface="Arial" charset="0"/>
              </a:rPr>
              <a:t>Now let’s Go Live and apply it all…</a:t>
            </a:r>
          </a:p>
          <a:p>
            <a:r>
              <a:rPr lang="en-US" sz="3500" b="1" dirty="0">
                <a:solidFill>
                  <a:srgbClr val="696B73"/>
                </a:solidFill>
                <a:latin typeface="Arial" charset="0"/>
                <a:cs typeface="Arial" charset="0"/>
                <a:hlinkClick r:id="rId3"/>
              </a:rPr>
              <a:t>https://www.caltech.edu</a:t>
            </a:r>
            <a:r>
              <a:rPr lang="en-US" sz="3500" b="1" dirty="0" smtClean="0">
                <a:solidFill>
                  <a:srgbClr val="696B73"/>
                </a:solidFill>
                <a:latin typeface="Arial" charset="0"/>
                <a:cs typeface="Arial" charset="0"/>
                <a:hlinkClick r:id="rId3"/>
              </a:rPr>
              <a:t>/</a:t>
            </a:r>
            <a:r>
              <a:rPr lang="en-US" sz="3500" b="1" dirty="0" smtClean="0">
                <a:solidFill>
                  <a:srgbClr val="696B73"/>
                </a:solidFill>
                <a:latin typeface="Arial" charset="0"/>
                <a:cs typeface="Arial" charset="0"/>
              </a:rPr>
              <a:t> </a:t>
            </a:r>
          </a:p>
          <a:p>
            <a:endParaRPr lang="en-US" sz="3200" dirty="0">
              <a:solidFill>
                <a:schemeClr val="accent1"/>
              </a:solidFill>
            </a:endParaRP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387086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52" y="239706"/>
            <a:ext cx="3677483" cy="469466"/>
          </a:xfrm>
          <a:prstGeom prst="rect">
            <a:avLst/>
          </a:prstGeom>
        </p:spPr>
      </p:pic>
      <p:sp>
        <p:nvSpPr>
          <p:cNvPr id="10" name="Title 6"/>
          <p:cNvSpPr txBox="1">
            <a:spLocks/>
          </p:cNvSpPr>
          <p:nvPr/>
        </p:nvSpPr>
        <p:spPr bwMode="auto">
          <a:xfrm>
            <a:off x="0" y="1315184"/>
            <a:ext cx="12072731" cy="137500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Arial" panose="020B0604020202020204" pitchFamily="34" charset="0"/>
              <a:buChar char="•"/>
            </a:pPr>
            <a:r>
              <a:rPr lang="en-US" sz="2400" b="1" dirty="0" smtClean="0">
                <a:solidFill>
                  <a:srgbClr val="696B73"/>
                </a:solidFill>
                <a:latin typeface="Arial" charset="0"/>
                <a:cs typeface="Arial" charset="0"/>
              </a:rPr>
              <a:t>Contact: </a:t>
            </a:r>
            <a:r>
              <a:rPr lang="en-US" sz="2400" b="1" dirty="0" smtClean="0">
                <a:solidFill>
                  <a:srgbClr val="696B73"/>
                </a:solidFill>
                <a:latin typeface="Arial" charset="0"/>
                <a:cs typeface="Arial" charset="0"/>
                <a:hlinkClick r:id="rId3"/>
              </a:rPr>
              <a:t>pcardservices@Caltech.edu</a:t>
            </a:r>
            <a:r>
              <a:rPr lang="en-US" sz="2400" b="1" dirty="0">
                <a:solidFill>
                  <a:srgbClr val="696B73"/>
                </a:solidFill>
                <a:latin typeface="Arial" charset="0"/>
                <a:cs typeface="Arial" charset="0"/>
              </a:rPr>
              <a:t> </a:t>
            </a:r>
            <a:r>
              <a:rPr lang="en-US" sz="2400" b="1" dirty="0" smtClean="0">
                <a:solidFill>
                  <a:srgbClr val="696B73"/>
                </a:solidFill>
                <a:latin typeface="Arial" charset="0"/>
                <a:cs typeface="Arial" charset="0"/>
              </a:rPr>
              <a:t>for any questions or concerns on your P-Card needs (Replacement, Fraud, G&amp;S assistance). </a:t>
            </a:r>
          </a:p>
          <a:p>
            <a:pPr marL="1371600" lvl="2" indent="-457200" algn="l">
              <a:buFont typeface="Arial" panose="020B0604020202020204" pitchFamily="34" charset="0"/>
              <a:buChar char="•"/>
            </a:pPr>
            <a:r>
              <a:rPr lang="en-US" sz="1800" b="1" i="1" dirty="0" smtClean="0">
                <a:solidFill>
                  <a:srgbClr val="696B73"/>
                </a:solidFill>
                <a:cs typeface="Arial" charset="0"/>
              </a:rPr>
              <a:t>If you have travel concerns please contact Travel Services at </a:t>
            </a:r>
            <a:r>
              <a:rPr lang="en-US" sz="1800" b="1" i="1" dirty="0" smtClean="0">
                <a:solidFill>
                  <a:srgbClr val="696B73"/>
                </a:solidFill>
                <a:cs typeface="Arial" charset="0"/>
                <a:hlinkClick r:id="rId4"/>
              </a:rPr>
              <a:t>TravelServices@Caltech.edu</a:t>
            </a:r>
            <a:r>
              <a:rPr lang="en-US" sz="1800" b="1" i="1" dirty="0" smtClean="0">
                <a:solidFill>
                  <a:srgbClr val="696B73"/>
                </a:solidFill>
                <a:cs typeface="Arial" charset="0"/>
              </a:rPr>
              <a:t> </a:t>
            </a:r>
          </a:p>
          <a:p>
            <a:pPr lvl="2" algn="l"/>
            <a:endParaRPr lang="en-US" sz="2000" i="1" dirty="0">
              <a:solidFill>
                <a:schemeClr val="accent1"/>
              </a:solidFill>
            </a:endParaRPr>
          </a:p>
          <a:p>
            <a:endParaRPr lang="en-US" sz="3500" b="1" dirty="0">
              <a:solidFill>
                <a:srgbClr val="696B73"/>
              </a:solidFill>
              <a:latin typeface="Arial" charset="0"/>
              <a:cs typeface="Arial" charset="0"/>
            </a:endParaRPr>
          </a:p>
        </p:txBody>
      </p:sp>
      <p:sp>
        <p:nvSpPr>
          <p:cNvPr id="4" name="Title 6"/>
          <p:cNvSpPr txBox="1">
            <a:spLocks/>
          </p:cNvSpPr>
          <p:nvPr/>
        </p:nvSpPr>
        <p:spPr bwMode="auto">
          <a:xfrm>
            <a:off x="0" y="2690192"/>
            <a:ext cx="12072731" cy="326666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457200" indent="-457200" algn="l">
              <a:buFont typeface="Arial" panose="020B0604020202020204" pitchFamily="34" charset="0"/>
              <a:buChar char="•"/>
            </a:pPr>
            <a:r>
              <a:rPr lang="en-US" sz="2400" b="1" dirty="0" smtClean="0">
                <a:solidFill>
                  <a:srgbClr val="696B73"/>
                </a:solidFill>
                <a:latin typeface="Arial" charset="0"/>
                <a:cs typeface="Arial" charset="0"/>
              </a:rPr>
              <a:t>P- Card Webpage</a:t>
            </a:r>
            <a:r>
              <a:rPr lang="en-US" sz="2400" b="1" dirty="0">
                <a:solidFill>
                  <a:srgbClr val="696B73"/>
                </a:solidFill>
                <a:latin typeface="Arial" charset="0"/>
                <a:cs typeface="Arial" charset="0"/>
              </a:rPr>
              <a:t>: </a:t>
            </a:r>
            <a:r>
              <a:rPr lang="en-US" sz="2400" b="1" dirty="0">
                <a:solidFill>
                  <a:srgbClr val="696B73"/>
                </a:solidFill>
                <a:latin typeface="Arial" charset="0"/>
                <a:cs typeface="Arial" charset="0"/>
                <a:hlinkClick r:id="rId5"/>
              </a:rPr>
              <a:t>https://</a:t>
            </a:r>
            <a:r>
              <a:rPr lang="en-US" sz="2400" b="1" dirty="0" smtClean="0">
                <a:solidFill>
                  <a:srgbClr val="696B73"/>
                </a:solidFill>
                <a:latin typeface="Arial" charset="0"/>
                <a:cs typeface="Arial" charset="0"/>
                <a:hlinkClick r:id="rId5"/>
              </a:rPr>
              <a:t>procurement.caltech.edu/p-card</a:t>
            </a:r>
            <a:r>
              <a:rPr lang="en-US" sz="2400" b="1" dirty="0" smtClean="0">
                <a:solidFill>
                  <a:srgbClr val="696B73"/>
                </a:solidFill>
                <a:latin typeface="Arial" charset="0"/>
                <a:cs typeface="Arial" charset="0"/>
              </a:rPr>
              <a:t> </a:t>
            </a:r>
          </a:p>
          <a:p>
            <a:pPr marL="1371600" lvl="2" indent="-457200" algn="l">
              <a:buFont typeface="Arial" panose="020B0604020202020204" pitchFamily="34" charset="0"/>
              <a:buChar char="•"/>
            </a:pPr>
            <a:r>
              <a:rPr lang="en-US" sz="2400" b="1" i="1" dirty="0" smtClean="0">
                <a:solidFill>
                  <a:srgbClr val="696B73"/>
                </a:solidFill>
                <a:cs typeface="Arial" charset="0"/>
              </a:rPr>
              <a:t>You will need to log in, only accessible with Caltech Credentials</a:t>
            </a:r>
          </a:p>
          <a:p>
            <a:pPr marL="1371600" lvl="2" indent="-457200" algn="l">
              <a:buFont typeface="Arial" panose="020B0604020202020204" pitchFamily="34" charset="0"/>
              <a:buChar char="•"/>
            </a:pPr>
            <a:endParaRPr lang="en-US" sz="2400" b="1" i="1" dirty="0" smtClean="0">
              <a:solidFill>
                <a:srgbClr val="696B73"/>
              </a:solidFill>
              <a:cs typeface="Arial" charset="0"/>
            </a:endParaRPr>
          </a:p>
          <a:p>
            <a:pPr marL="457200" indent="-457200" algn="l">
              <a:buFont typeface="Arial" panose="020B0604020202020204" pitchFamily="34" charset="0"/>
              <a:buChar char="•"/>
            </a:pPr>
            <a:r>
              <a:rPr lang="en-US" sz="2400" b="1" dirty="0" smtClean="0">
                <a:solidFill>
                  <a:srgbClr val="696B73"/>
                </a:solidFill>
                <a:latin typeface="Arial" charset="0"/>
                <a:cs typeface="Arial" charset="0"/>
              </a:rPr>
              <a:t>Training User </a:t>
            </a:r>
            <a:r>
              <a:rPr lang="en-US" sz="2400" b="1" dirty="0">
                <a:solidFill>
                  <a:srgbClr val="696B73"/>
                </a:solidFill>
                <a:latin typeface="Arial" charset="0"/>
                <a:cs typeface="Arial" charset="0"/>
              </a:rPr>
              <a:t>Guides: </a:t>
            </a:r>
            <a:r>
              <a:rPr lang="en-US" sz="2400" b="1" dirty="0">
                <a:solidFill>
                  <a:srgbClr val="696B73"/>
                </a:solidFill>
                <a:latin typeface="Arial" charset="0"/>
                <a:cs typeface="Arial" charset="0"/>
                <a:hlinkClick r:id="rId6"/>
              </a:rPr>
              <a:t>https://</a:t>
            </a:r>
            <a:r>
              <a:rPr lang="en-US" sz="2400" b="1" dirty="0" smtClean="0">
                <a:solidFill>
                  <a:srgbClr val="696B73"/>
                </a:solidFill>
                <a:latin typeface="Arial" charset="0"/>
                <a:cs typeface="Arial" charset="0"/>
                <a:hlinkClick r:id="rId6"/>
              </a:rPr>
              <a:t>procurement.caltech.edu/training</a:t>
            </a:r>
            <a:endParaRPr lang="en-US" sz="2400" b="1" dirty="0" smtClean="0">
              <a:solidFill>
                <a:srgbClr val="696B73"/>
              </a:solidFill>
              <a:latin typeface="Arial" charset="0"/>
              <a:cs typeface="Arial" charset="0"/>
            </a:endParaRPr>
          </a:p>
          <a:p>
            <a:pPr algn="l"/>
            <a:endParaRPr lang="en-US" sz="2400" b="1" dirty="0" smtClean="0">
              <a:solidFill>
                <a:srgbClr val="696B73"/>
              </a:solidFill>
              <a:latin typeface="Arial" charset="0"/>
              <a:cs typeface="Arial" charset="0"/>
            </a:endParaRPr>
          </a:p>
          <a:p>
            <a:pPr marL="457200" indent="-457200" algn="l">
              <a:buFont typeface="Arial" panose="020B0604020202020204" pitchFamily="34" charset="0"/>
              <a:buChar char="•"/>
            </a:pPr>
            <a:r>
              <a:rPr lang="en-US" sz="2400" b="1" dirty="0" smtClean="0">
                <a:solidFill>
                  <a:srgbClr val="696B73"/>
                </a:solidFill>
                <a:latin typeface="Arial" charset="0"/>
                <a:cs typeface="Arial" charset="0"/>
              </a:rPr>
              <a:t> </a:t>
            </a:r>
            <a:r>
              <a:rPr lang="en-US" sz="2400" b="1" dirty="0">
                <a:solidFill>
                  <a:srgbClr val="696B73"/>
                </a:solidFill>
                <a:latin typeface="Arial" charset="0"/>
                <a:cs typeface="Arial" charset="0"/>
              </a:rPr>
              <a:t>P-Card Policy: </a:t>
            </a:r>
            <a:r>
              <a:rPr lang="en-US" sz="2400" b="1" dirty="0">
                <a:solidFill>
                  <a:srgbClr val="696B73"/>
                </a:solidFill>
                <a:latin typeface="Arial" charset="0"/>
                <a:cs typeface="Arial" charset="0"/>
                <a:hlinkClick r:id="rId7"/>
              </a:rPr>
              <a:t>https://procurement.caltech.edu/documents/14080/P-Card_policy_-_U.S._</a:t>
            </a:r>
            <a:r>
              <a:rPr lang="en-US" sz="2400" b="1" dirty="0" smtClean="0">
                <a:solidFill>
                  <a:srgbClr val="696B73"/>
                </a:solidFill>
                <a:latin typeface="Arial" charset="0"/>
                <a:cs typeface="Arial" charset="0"/>
                <a:hlinkClick r:id="rId7"/>
              </a:rPr>
              <a:t>Bank_7-31-20.pdf</a:t>
            </a:r>
            <a:r>
              <a:rPr lang="en-US" sz="2400" b="1" dirty="0" smtClean="0">
                <a:solidFill>
                  <a:srgbClr val="696B73"/>
                </a:solidFill>
                <a:latin typeface="Arial" charset="0"/>
                <a:cs typeface="Arial" charset="0"/>
              </a:rPr>
              <a:t> </a:t>
            </a:r>
          </a:p>
          <a:p>
            <a:pPr marL="457200" indent="-457200" algn="l">
              <a:buFont typeface="Arial" panose="020B0604020202020204" pitchFamily="34" charset="0"/>
              <a:buChar char="•"/>
            </a:pPr>
            <a:endParaRPr lang="en-US" sz="2400" b="1" dirty="0" smtClean="0">
              <a:solidFill>
                <a:srgbClr val="696B73"/>
              </a:solidFill>
              <a:latin typeface="Arial" charset="0"/>
              <a:cs typeface="Arial" charset="0"/>
            </a:endParaRPr>
          </a:p>
          <a:p>
            <a:pPr marL="457200" indent="-457200" algn="l">
              <a:buFont typeface="Arial" panose="020B0604020202020204" pitchFamily="34" charset="0"/>
              <a:buChar char="•"/>
            </a:pPr>
            <a:r>
              <a:rPr lang="en-US" sz="2400" b="1" dirty="0" smtClean="0">
                <a:solidFill>
                  <a:srgbClr val="696B73"/>
                </a:solidFill>
                <a:latin typeface="Arial" charset="0"/>
                <a:cs typeface="Arial" charset="0"/>
              </a:rPr>
              <a:t>Forms</a:t>
            </a:r>
            <a:r>
              <a:rPr lang="en-US" sz="2400" b="1" dirty="0">
                <a:solidFill>
                  <a:srgbClr val="696B73"/>
                </a:solidFill>
                <a:latin typeface="Arial" charset="0"/>
                <a:cs typeface="Arial" charset="0"/>
              </a:rPr>
              <a:t>: </a:t>
            </a:r>
            <a:r>
              <a:rPr lang="en-US" sz="2400" b="1" dirty="0">
                <a:solidFill>
                  <a:srgbClr val="696B73"/>
                </a:solidFill>
                <a:latin typeface="Arial" charset="0"/>
                <a:cs typeface="Arial" charset="0"/>
                <a:hlinkClick r:id="rId8"/>
              </a:rPr>
              <a:t>https://</a:t>
            </a:r>
            <a:r>
              <a:rPr lang="en-US" sz="2400" b="1" dirty="0" smtClean="0">
                <a:solidFill>
                  <a:srgbClr val="696B73"/>
                </a:solidFill>
                <a:latin typeface="Arial" charset="0"/>
                <a:cs typeface="Arial" charset="0"/>
                <a:hlinkClick r:id="rId8"/>
              </a:rPr>
              <a:t>procurement.caltech.edu/quick-links/quick-links-forms</a:t>
            </a:r>
            <a:r>
              <a:rPr lang="en-US" sz="2400" b="1" dirty="0" smtClean="0">
                <a:solidFill>
                  <a:srgbClr val="696B73"/>
                </a:solidFill>
                <a:latin typeface="Arial" charset="0"/>
                <a:cs typeface="Arial" charset="0"/>
              </a:rPr>
              <a:t> </a:t>
            </a:r>
          </a:p>
          <a:p>
            <a:endParaRPr lang="en-US" sz="3500" b="1" dirty="0">
              <a:solidFill>
                <a:srgbClr val="696B73"/>
              </a:solidFill>
              <a:latin typeface="Arial" charset="0"/>
              <a:cs typeface="Arial" charset="0"/>
            </a:endParaRPr>
          </a:p>
        </p:txBody>
      </p:sp>
    </p:spTree>
    <p:extLst>
      <p:ext uri="{BB962C8B-B14F-4D97-AF65-F5344CB8AC3E}">
        <p14:creationId xmlns:p14="http://schemas.microsoft.com/office/powerpoint/2010/main" val="88964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73383" y="1336765"/>
            <a:ext cx="7602584" cy="4918269"/>
          </a:xfrm>
          <a:prstGeom prst="rect">
            <a:avLst/>
          </a:prstGeom>
        </p:spPr>
        <p:txBody>
          <a:bodyPr wrap="square">
            <a:spAutoFit/>
          </a:bodyPr>
          <a:lstStyle/>
          <a:p>
            <a:pPr marL="457200" lvl="0" indent="-457200">
              <a:spcBef>
                <a:spcPct val="20000"/>
              </a:spcBef>
              <a:buFont typeface="Arial" panose="020B0604020202020204" pitchFamily="34" charset="0"/>
              <a:buChar char="•"/>
            </a:pPr>
            <a:r>
              <a:rPr lang="en-US" altLang="en-US" sz="2000" dirty="0" smtClean="0">
                <a:solidFill>
                  <a:srgbClr val="76777B"/>
                </a:solidFill>
                <a:latin typeface="Calibri"/>
              </a:rPr>
              <a:t>CardQuest Workflow </a:t>
            </a:r>
          </a:p>
          <a:p>
            <a:pPr marL="457200" lvl="0" indent="-457200">
              <a:spcBef>
                <a:spcPct val="20000"/>
              </a:spcBef>
              <a:buFont typeface="Arial" panose="020B0604020202020204" pitchFamily="34" charset="0"/>
              <a:buChar char="•"/>
            </a:pPr>
            <a:r>
              <a:rPr lang="en-US" altLang="en-US" sz="2000" dirty="0" smtClean="0">
                <a:solidFill>
                  <a:srgbClr val="76777B"/>
                </a:solidFill>
                <a:latin typeface="Calibri"/>
              </a:rPr>
              <a:t>Logging On</a:t>
            </a:r>
            <a:endParaRPr lang="en-US" altLang="en-US" sz="2000" dirty="0">
              <a:solidFill>
                <a:srgbClr val="76777B"/>
              </a:solidFill>
              <a:latin typeface="Calibri"/>
            </a:endParaRPr>
          </a:p>
          <a:p>
            <a:pPr marL="457200" indent="-457200">
              <a:spcBef>
                <a:spcPct val="20000"/>
              </a:spcBef>
              <a:buFont typeface="Arial" panose="020B0604020202020204" pitchFamily="34" charset="0"/>
              <a:buChar char="•"/>
            </a:pPr>
            <a:r>
              <a:rPr lang="en-US" altLang="en-US" sz="2000" dirty="0" smtClean="0">
                <a:solidFill>
                  <a:srgbClr val="76777B"/>
                </a:solidFill>
                <a:latin typeface="Calibri"/>
              </a:rPr>
              <a:t>General Overview: </a:t>
            </a:r>
          </a:p>
          <a:p>
            <a:pPr marL="914400" lvl="1" indent="-457200">
              <a:spcBef>
                <a:spcPct val="20000"/>
              </a:spcBef>
              <a:buFont typeface="Wingdings" panose="05000000000000000000" pitchFamily="2" charset="2"/>
              <a:buChar char="Ø"/>
            </a:pPr>
            <a:r>
              <a:rPr lang="en-US" altLang="en-US" sz="2000" dirty="0" smtClean="0">
                <a:solidFill>
                  <a:srgbClr val="76777B"/>
                </a:solidFill>
                <a:latin typeface="Calibri"/>
              </a:rPr>
              <a:t>User Profiles and Receipts</a:t>
            </a:r>
          </a:p>
          <a:p>
            <a:pPr marL="914400" lvl="1" indent="-457200">
              <a:spcBef>
                <a:spcPct val="20000"/>
              </a:spcBef>
              <a:buFont typeface="Wingdings" panose="05000000000000000000" pitchFamily="2" charset="2"/>
              <a:buChar char="Ø"/>
            </a:pPr>
            <a:r>
              <a:rPr lang="en-US" altLang="en-US" sz="2000" dirty="0" smtClean="0">
                <a:solidFill>
                  <a:srgbClr val="76777B"/>
                </a:solidFill>
                <a:latin typeface="Calibri"/>
              </a:rPr>
              <a:t>Icons</a:t>
            </a:r>
          </a:p>
          <a:p>
            <a:pPr marL="914400" lvl="1" indent="-457200">
              <a:spcBef>
                <a:spcPct val="20000"/>
              </a:spcBef>
              <a:buFont typeface="Wingdings" panose="05000000000000000000" pitchFamily="2" charset="2"/>
              <a:buChar char="Ø"/>
            </a:pPr>
            <a:r>
              <a:rPr lang="en-US" altLang="en-US" sz="2000" dirty="0" smtClean="0">
                <a:solidFill>
                  <a:srgbClr val="76777B"/>
                </a:solidFill>
                <a:latin typeface="Calibri"/>
              </a:rPr>
              <a:t>Expense </a:t>
            </a:r>
            <a:r>
              <a:rPr lang="en-US" altLang="en-US" sz="2000" dirty="0">
                <a:solidFill>
                  <a:srgbClr val="76777B"/>
                </a:solidFill>
                <a:latin typeface="Calibri"/>
              </a:rPr>
              <a:t>Types </a:t>
            </a:r>
            <a:endParaRPr lang="en-US" altLang="en-US" sz="2000" dirty="0" smtClean="0">
              <a:solidFill>
                <a:srgbClr val="76777B"/>
              </a:solidFill>
              <a:latin typeface="Calibri"/>
            </a:endParaRPr>
          </a:p>
          <a:p>
            <a:pPr marL="1371600" lvl="2" indent="-457200">
              <a:spcBef>
                <a:spcPct val="20000"/>
              </a:spcBef>
              <a:buFont typeface="Courier New" panose="02070309020205020404" pitchFamily="49" charset="0"/>
              <a:buChar char="o"/>
            </a:pPr>
            <a:r>
              <a:rPr lang="en-US" altLang="en-US" sz="2000" dirty="0" smtClean="0">
                <a:solidFill>
                  <a:srgbClr val="76777B"/>
                </a:solidFill>
                <a:latin typeface="Calibri"/>
              </a:rPr>
              <a:t>Simple vs Itemized</a:t>
            </a:r>
          </a:p>
          <a:p>
            <a:pPr marL="1371600" lvl="2" indent="-457200">
              <a:spcBef>
                <a:spcPct val="20000"/>
              </a:spcBef>
              <a:buFont typeface="Courier New" panose="02070309020205020404" pitchFamily="49" charset="0"/>
              <a:buChar char="o"/>
            </a:pPr>
            <a:r>
              <a:rPr lang="en-US" altLang="en-US" sz="2000" dirty="0" smtClean="0">
                <a:solidFill>
                  <a:srgbClr val="76777B"/>
                </a:solidFill>
                <a:latin typeface="Calibri"/>
              </a:rPr>
              <a:t>Gifts &amp; Awards</a:t>
            </a:r>
          </a:p>
          <a:p>
            <a:pPr marL="1371600" lvl="2" indent="-457200">
              <a:spcBef>
                <a:spcPct val="20000"/>
              </a:spcBef>
              <a:buFont typeface="Courier New" panose="02070309020205020404" pitchFamily="49" charset="0"/>
              <a:buChar char="o"/>
            </a:pPr>
            <a:r>
              <a:rPr lang="en-US" altLang="en-US" sz="2000" dirty="0" smtClean="0">
                <a:solidFill>
                  <a:srgbClr val="76777B"/>
                </a:solidFill>
                <a:latin typeface="Calibri"/>
              </a:rPr>
              <a:t>Z-PTA Allocation</a:t>
            </a:r>
          </a:p>
          <a:p>
            <a:pPr marL="457200" indent="-457200">
              <a:spcBef>
                <a:spcPct val="20000"/>
              </a:spcBef>
              <a:buFont typeface="Arial" panose="020B0604020202020204" pitchFamily="34" charset="0"/>
              <a:buChar char="•"/>
            </a:pPr>
            <a:r>
              <a:rPr lang="en-US" altLang="en-US" sz="2000" dirty="0" smtClean="0">
                <a:solidFill>
                  <a:srgbClr val="76777B"/>
                </a:solidFill>
                <a:latin typeface="Calibri"/>
              </a:rPr>
              <a:t>Go Live: Review Goods Simple, Itemized, Z-PTA, Gift/Awards, Adding Receipts, Review &amp; Submit</a:t>
            </a:r>
          </a:p>
          <a:p>
            <a:pPr marL="457200" indent="-457200">
              <a:spcBef>
                <a:spcPct val="20000"/>
              </a:spcBef>
              <a:buFont typeface="Arial" panose="020B0604020202020204" pitchFamily="34" charset="0"/>
              <a:buChar char="•"/>
            </a:pPr>
            <a:r>
              <a:rPr lang="en-US" altLang="en-US" sz="2000" dirty="0" smtClean="0">
                <a:solidFill>
                  <a:srgbClr val="76777B"/>
                </a:solidFill>
                <a:latin typeface="Calibri"/>
              </a:rPr>
              <a:t>Online Tools </a:t>
            </a:r>
          </a:p>
          <a:p>
            <a:pPr marL="1371600" lvl="2" indent="-457200">
              <a:spcBef>
                <a:spcPct val="20000"/>
              </a:spcBef>
              <a:buFont typeface="Courier New" panose="02070309020205020404" pitchFamily="49" charset="0"/>
              <a:buChar char="o"/>
            </a:pPr>
            <a:endParaRPr lang="en-US" altLang="en-US" sz="2800" dirty="0" smtClean="0">
              <a:solidFill>
                <a:srgbClr val="76777B"/>
              </a:solidFill>
              <a:latin typeface="Calibri"/>
            </a:endParaRPr>
          </a:p>
        </p:txBody>
      </p:sp>
      <p:sp>
        <p:nvSpPr>
          <p:cNvPr id="4" name="Title 6"/>
          <p:cNvSpPr txBox="1">
            <a:spLocks/>
          </p:cNvSpPr>
          <p:nvPr/>
        </p:nvSpPr>
        <p:spPr bwMode="auto">
          <a:xfrm>
            <a:off x="1636491" y="443109"/>
            <a:ext cx="7304443"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Agenda</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3354801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43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3398399335"/>
              </p:ext>
            </p:extLst>
          </p:nvPr>
        </p:nvGraphicFramePr>
        <p:xfrm>
          <a:off x="-4628674" y="5756541"/>
          <a:ext cx="8250415" cy="304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971111" y="6307457"/>
            <a:ext cx="5158443" cy="300082"/>
          </a:xfrm>
          <a:prstGeom prst="rect">
            <a:avLst/>
          </a:prstGeom>
          <a:noFill/>
        </p:spPr>
        <p:txBody>
          <a:bodyPr wrap="square" rtlCol="0">
            <a:spAutoFit/>
          </a:bodyPr>
          <a:lstStyle/>
          <a:p>
            <a:r>
              <a:rPr lang="en-US" sz="1350" dirty="0"/>
              <a:t>* Approvers are designated by your Division/Department</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26" y="124597"/>
            <a:ext cx="3223259" cy="411480"/>
          </a:xfrm>
          <a:prstGeom prst="rect">
            <a:avLst/>
          </a:prstGeom>
        </p:spPr>
      </p:pic>
      <p:sp>
        <p:nvSpPr>
          <p:cNvPr id="6" name="Title 6"/>
          <p:cNvSpPr txBox="1">
            <a:spLocks/>
          </p:cNvSpPr>
          <p:nvPr/>
        </p:nvSpPr>
        <p:spPr bwMode="auto">
          <a:xfrm>
            <a:off x="1427485" y="841756"/>
            <a:ext cx="7304443"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Workflow</a:t>
            </a:r>
            <a:endParaRPr lang="en-US" b="1" dirty="0">
              <a:solidFill>
                <a:srgbClr val="696B73"/>
              </a:solidFill>
              <a:latin typeface="Arial" charset="0"/>
              <a:cs typeface="Arial" charset="0"/>
            </a:endParaRPr>
          </a:p>
        </p:txBody>
      </p:sp>
      <p:grpSp>
        <p:nvGrpSpPr>
          <p:cNvPr id="9" name="Group 8"/>
          <p:cNvGrpSpPr/>
          <p:nvPr/>
        </p:nvGrpSpPr>
        <p:grpSpPr>
          <a:xfrm>
            <a:off x="1280749" y="2232293"/>
            <a:ext cx="1536727" cy="922036"/>
            <a:chOff x="0" y="583476"/>
            <a:chExt cx="1536727" cy="922036"/>
          </a:xfrm>
        </p:grpSpPr>
        <p:sp>
          <p:nvSpPr>
            <p:cNvPr id="10" name="Rounded Rectangle 9"/>
            <p:cNvSpPr/>
            <p:nvPr/>
          </p:nvSpPr>
          <p:spPr>
            <a:xfrm>
              <a:off x="0" y="583476"/>
              <a:ext cx="1536727" cy="922036"/>
            </a:xfrm>
            <a:prstGeom prst="roundRect">
              <a:avLst>
                <a:gd name="adj" fmla="val 10000"/>
              </a:avLst>
            </a:prstGeom>
            <a:solidFill>
              <a:srgbClr val="FF97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27005" y="629631"/>
              <a:ext cx="1482715" cy="86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Purchase an item</a:t>
              </a:r>
              <a:endParaRPr lang="en-US" sz="1300" kern="1200" dirty="0"/>
            </a:p>
          </p:txBody>
        </p:sp>
      </p:grpSp>
      <p:grpSp>
        <p:nvGrpSpPr>
          <p:cNvPr id="12" name="Group 11"/>
          <p:cNvGrpSpPr/>
          <p:nvPr/>
        </p:nvGrpSpPr>
        <p:grpSpPr>
          <a:xfrm>
            <a:off x="3469091" y="2267286"/>
            <a:ext cx="1493480" cy="907597"/>
            <a:chOff x="5744" y="646881"/>
            <a:chExt cx="1493480" cy="907597"/>
          </a:xfrm>
        </p:grpSpPr>
        <p:sp>
          <p:nvSpPr>
            <p:cNvPr id="16" name="Rounded Rectangle 15"/>
            <p:cNvSpPr/>
            <p:nvPr/>
          </p:nvSpPr>
          <p:spPr>
            <a:xfrm>
              <a:off x="5744" y="646881"/>
              <a:ext cx="1493480" cy="907597"/>
            </a:xfrm>
            <a:prstGeom prst="roundRect">
              <a:avLst>
                <a:gd name="adj" fmla="val 10000"/>
              </a:avLst>
            </a:prstGeom>
            <a:solidFill>
              <a:srgbClr val="FF97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txBox="1"/>
            <p:nvPr/>
          </p:nvSpPr>
          <p:spPr>
            <a:xfrm>
              <a:off x="32327" y="673464"/>
              <a:ext cx="1440314" cy="854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Charges will appear in </a:t>
              </a:r>
              <a:r>
                <a:rPr lang="en-US" sz="1300" kern="1200" dirty="0" err="1" smtClean="0"/>
                <a:t>Cardquest</a:t>
              </a:r>
              <a:r>
                <a:rPr lang="en-US" sz="1300" kern="1200" dirty="0" smtClean="0"/>
                <a:t> within days</a:t>
              </a:r>
              <a:endParaRPr lang="en-US" sz="1300" kern="1200" dirty="0"/>
            </a:p>
          </p:txBody>
        </p:sp>
      </p:grpSp>
      <p:grpSp>
        <p:nvGrpSpPr>
          <p:cNvPr id="13" name="Group 12"/>
          <p:cNvGrpSpPr/>
          <p:nvPr/>
        </p:nvGrpSpPr>
        <p:grpSpPr>
          <a:xfrm>
            <a:off x="5089780" y="2541837"/>
            <a:ext cx="306455" cy="358495"/>
            <a:chOff x="1626433" y="921432"/>
            <a:chExt cx="306455" cy="358495"/>
          </a:xfrm>
        </p:grpSpPr>
        <p:sp>
          <p:nvSpPr>
            <p:cNvPr id="14" name="Right Arrow 13"/>
            <p:cNvSpPr/>
            <p:nvPr/>
          </p:nvSpPr>
          <p:spPr>
            <a:xfrm>
              <a:off x="1626433" y="921432"/>
              <a:ext cx="306455" cy="35849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6"/>
            <p:cNvSpPr txBox="1"/>
            <p:nvPr/>
          </p:nvSpPr>
          <p:spPr>
            <a:xfrm>
              <a:off x="1626433" y="993131"/>
              <a:ext cx="214519" cy="215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p:txBody>
        </p:sp>
      </p:grpSp>
      <p:grpSp>
        <p:nvGrpSpPr>
          <p:cNvPr id="18" name="Group 17"/>
          <p:cNvGrpSpPr/>
          <p:nvPr/>
        </p:nvGrpSpPr>
        <p:grpSpPr>
          <a:xfrm>
            <a:off x="5523444" y="2085024"/>
            <a:ext cx="2257655" cy="1403314"/>
            <a:chOff x="835241" y="244222"/>
            <a:chExt cx="2257655" cy="1403314"/>
          </a:xfrm>
        </p:grpSpPr>
        <p:sp>
          <p:nvSpPr>
            <p:cNvPr id="22" name="Rounded Rectangle 21"/>
            <p:cNvSpPr/>
            <p:nvPr/>
          </p:nvSpPr>
          <p:spPr>
            <a:xfrm>
              <a:off x="835241" y="244222"/>
              <a:ext cx="2257655" cy="14033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876343" y="285324"/>
              <a:ext cx="2175451" cy="132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Create a Monthly Report</a:t>
              </a:r>
              <a:endParaRPr lang="en-US" sz="1500" b="1" kern="1200" dirty="0"/>
            </a:p>
          </p:txBody>
        </p:sp>
      </p:grpSp>
      <p:grpSp>
        <p:nvGrpSpPr>
          <p:cNvPr id="19" name="Group 18"/>
          <p:cNvGrpSpPr/>
          <p:nvPr/>
        </p:nvGrpSpPr>
        <p:grpSpPr>
          <a:xfrm>
            <a:off x="7930814" y="2575720"/>
            <a:ext cx="360674" cy="421921"/>
            <a:chOff x="3242611" y="734918"/>
            <a:chExt cx="360674" cy="421921"/>
          </a:xfrm>
        </p:grpSpPr>
        <p:sp>
          <p:nvSpPr>
            <p:cNvPr id="20" name="Right Arrow 19"/>
            <p:cNvSpPr/>
            <p:nvPr/>
          </p:nvSpPr>
          <p:spPr>
            <a:xfrm>
              <a:off x="3242611" y="734918"/>
              <a:ext cx="360674" cy="42192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6"/>
            <p:cNvSpPr txBox="1"/>
            <p:nvPr/>
          </p:nvSpPr>
          <p:spPr>
            <a:xfrm>
              <a:off x="3242611" y="819302"/>
              <a:ext cx="252472" cy="253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24" name="Group 23"/>
          <p:cNvGrpSpPr/>
          <p:nvPr/>
        </p:nvGrpSpPr>
        <p:grpSpPr>
          <a:xfrm>
            <a:off x="8400457" y="2039731"/>
            <a:ext cx="2637451" cy="1577803"/>
            <a:chOff x="179025" y="18329"/>
            <a:chExt cx="2637451" cy="1577803"/>
          </a:xfrm>
        </p:grpSpPr>
        <p:sp>
          <p:nvSpPr>
            <p:cNvPr id="28" name="Rounded Rectangle 27"/>
            <p:cNvSpPr/>
            <p:nvPr/>
          </p:nvSpPr>
          <p:spPr>
            <a:xfrm>
              <a:off x="179025" y="18329"/>
              <a:ext cx="2637451" cy="157780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txBox="1"/>
            <p:nvPr/>
          </p:nvSpPr>
          <p:spPr>
            <a:xfrm>
              <a:off x="225237" y="64541"/>
              <a:ext cx="2545027" cy="1485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Attach Receipts and Allocate Expenses</a:t>
              </a:r>
              <a:endParaRPr lang="en-US" sz="1700" b="1" kern="1200" dirty="0"/>
            </a:p>
          </p:txBody>
        </p:sp>
      </p:grpSp>
      <p:grpSp>
        <p:nvGrpSpPr>
          <p:cNvPr id="25" name="Group 24"/>
          <p:cNvGrpSpPr/>
          <p:nvPr/>
        </p:nvGrpSpPr>
        <p:grpSpPr>
          <a:xfrm rot="5400000">
            <a:off x="9514563" y="3639349"/>
            <a:ext cx="409236" cy="478729"/>
            <a:chOff x="2986348" y="567866"/>
            <a:chExt cx="409236" cy="478729"/>
          </a:xfrm>
        </p:grpSpPr>
        <p:sp>
          <p:nvSpPr>
            <p:cNvPr id="26" name="Right Arrow 25"/>
            <p:cNvSpPr/>
            <p:nvPr/>
          </p:nvSpPr>
          <p:spPr>
            <a:xfrm>
              <a:off x="2986348" y="567866"/>
              <a:ext cx="409236" cy="47872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6"/>
            <p:cNvSpPr txBox="1"/>
            <p:nvPr/>
          </p:nvSpPr>
          <p:spPr>
            <a:xfrm>
              <a:off x="2986348" y="663612"/>
              <a:ext cx="286465" cy="28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30" name="Group 29"/>
          <p:cNvGrpSpPr/>
          <p:nvPr/>
        </p:nvGrpSpPr>
        <p:grpSpPr>
          <a:xfrm>
            <a:off x="8446669" y="4234148"/>
            <a:ext cx="2591240" cy="1696669"/>
            <a:chOff x="6211722" y="0"/>
            <a:chExt cx="2897444" cy="1770778"/>
          </a:xfrm>
        </p:grpSpPr>
        <p:sp>
          <p:nvSpPr>
            <p:cNvPr id="31" name="Rounded Rectangle 30"/>
            <p:cNvSpPr/>
            <p:nvPr/>
          </p:nvSpPr>
          <p:spPr>
            <a:xfrm>
              <a:off x="6211722" y="0"/>
              <a:ext cx="2897444" cy="1770778"/>
            </a:xfrm>
            <a:prstGeom prst="roundRect">
              <a:avLst>
                <a:gd name="adj" fmla="val 10000"/>
              </a:avLst>
            </a:prstGeom>
            <a:solidFill>
              <a:srgbClr val="FF6E1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4"/>
            <p:cNvSpPr txBox="1"/>
            <p:nvPr/>
          </p:nvSpPr>
          <p:spPr>
            <a:xfrm>
              <a:off x="6263586" y="51864"/>
              <a:ext cx="2793716" cy="1667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Review &amp; Submit for approval</a:t>
              </a:r>
              <a:endParaRPr lang="en-US" sz="1900" b="1" kern="1200" dirty="0"/>
            </a:p>
          </p:txBody>
        </p:sp>
      </p:grpSp>
      <p:grpSp>
        <p:nvGrpSpPr>
          <p:cNvPr id="33" name="Group 32"/>
          <p:cNvGrpSpPr/>
          <p:nvPr/>
        </p:nvGrpSpPr>
        <p:grpSpPr>
          <a:xfrm rot="10800000">
            <a:off x="7930813" y="4862414"/>
            <a:ext cx="408057" cy="523395"/>
            <a:chOff x="2686267" y="605178"/>
            <a:chExt cx="455440" cy="532779"/>
          </a:xfrm>
        </p:grpSpPr>
        <p:sp>
          <p:nvSpPr>
            <p:cNvPr id="34" name="Right Arrow 33"/>
            <p:cNvSpPr/>
            <p:nvPr/>
          </p:nvSpPr>
          <p:spPr>
            <a:xfrm>
              <a:off x="2686267" y="605178"/>
              <a:ext cx="455440" cy="53277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Right Arrow 4"/>
            <p:cNvSpPr txBox="1"/>
            <p:nvPr/>
          </p:nvSpPr>
          <p:spPr>
            <a:xfrm>
              <a:off x="2686267" y="711734"/>
              <a:ext cx="318808" cy="3196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36" name="Group 35"/>
          <p:cNvGrpSpPr/>
          <p:nvPr/>
        </p:nvGrpSpPr>
        <p:grpSpPr>
          <a:xfrm>
            <a:off x="2912513" y="2504544"/>
            <a:ext cx="362191" cy="431023"/>
            <a:chOff x="2686267" y="605178"/>
            <a:chExt cx="455440" cy="532779"/>
          </a:xfrm>
        </p:grpSpPr>
        <p:sp>
          <p:nvSpPr>
            <p:cNvPr id="37" name="Right Arrow 36"/>
            <p:cNvSpPr/>
            <p:nvPr/>
          </p:nvSpPr>
          <p:spPr>
            <a:xfrm>
              <a:off x="2686267" y="605178"/>
              <a:ext cx="455440" cy="53277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Right Arrow 4"/>
            <p:cNvSpPr txBox="1"/>
            <p:nvPr/>
          </p:nvSpPr>
          <p:spPr>
            <a:xfrm>
              <a:off x="2686267" y="711734"/>
              <a:ext cx="318808" cy="3196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39" name="Group 38"/>
          <p:cNvGrpSpPr/>
          <p:nvPr/>
        </p:nvGrpSpPr>
        <p:grpSpPr>
          <a:xfrm>
            <a:off x="5782235" y="4514664"/>
            <a:ext cx="1957762" cy="1279630"/>
            <a:chOff x="348912" y="227076"/>
            <a:chExt cx="2148304" cy="1288982"/>
          </a:xfrm>
        </p:grpSpPr>
        <p:sp>
          <p:nvSpPr>
            <p:cNvPr id="40" name="Rounded Rectangle 39"/>
            <p:cNvSpPr/>
            <p:nvPr/>
          </p:nvSpPr>
          <p:spPr>
            <a:xfrm>
              <a:off x="348912" y="227076"/>
              <a:ext cx="2148304" cy="1288982"/>
            </a:xfrm>
            <a:prstGeom prst="roundRect">
              <a:avLst>
                <a:gd name="adj" fmla="val 10000"/>
              </a:avLst>
            </a:prstGeom>
            <a:solidFill>
              <a:srgbClr val="FF97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386665" y="264829"/>
              <a:ext cx="2072798" cy="1213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Approved</a:t>
              </a:r>
              <a:endParaRPr lang="en-US" sz="1900" kern="1200" dirty="0"/>
            </a:p>
          </p:txBody>
        </p:sp>
      </p:grpSp>
      <p:grpSp>
        <p:nvGrpSpPr>
          <p:cNvPr id="42" name="Group 41"/>
          <p:cNvGrpSpPr/>
          <p:nvPr/>
        </p:nvGrpSpPr>
        <p:grpSpPr>
          <a:xfrm rot="10800000">
            <a:off x="5257858" y="4910488"/>
            <a:ext cx="410893" cy="451540"/>
            <a:chOff x="2778423" y="1689950"/>
            <a:chExt cx="488443" cy="571386"/>
          </a:xfrm>
        </p:grpSpPr>
        <p:sp>
          <p:nvSpPr>
            <p:cNvPr id="43" name="Right Arrow 42"/>
            <p:cNvSpPr/>
            <p:nvPr/>
          </p:nvSpPr>
          <p:spPr>
            <a:xfrm>
              <a:off x="2778423" y="1689950"/>
              <a:ext cx="488443" cy="5713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Right Arrow 4"/>
            <p:cNvSpPr txBox="1"/>
            <p:nvPr/>
          </p:nvSpPr>
          <p:spPr>
            <a:xfrm>
              <a:off x="2778423" y="1804227"/>
              <a:ext cx="341910" cy="342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p:txBody>
        </p:sp>
      </p:grpSp>
      <p:grpSp>
        <p:nvGrpSpPr>
          <p:cNvPr id="48" name="Group 47"/>
          <p:cNvGrpSpPr/>
          <p:nvPr/>
        </p:nvGrpSpPr>
        <p:grpSpPr>
          <a:xfrm rot="10800000">
            <a:off x="2396576" y="4862414"/>
            <a:ext cx="410893" cy="451540"/>
            <a:chOff x="2778423" y="1689950"/>
            <a:chExt cx="488443" cy="571386"/>
          </a:xfrm>
        </p:grpSpPr>
        <p:sp>
          <p:nvSpPr>
            <p:cNvPr id="49" name="Right Arrow 48"/>
            <p:cNvSpPr/>
            <p:nvPr/>
          </p:nvSpPr>
          <p:spPr>
            <a:xfrm>
              <a:off x="2778423" y="1689950"/>
              <a:ext cx="488443" cy="57138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4"/>
            <p:cNvSpPr txBox="1"/>
            <p:nvPr/>
          </p:nvSpPr>
          <p:spPr>
            <a:xfrm>
              <a:off x="2778423" y="1804227"/>
              <a:ext cx="341910" cy="342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p:txBody>
        </p:sp>
      </p:grpSp>
      <p:grpSp>
        <p:nvGrpSpPr>
          <p:cNvPr id="51" name="Group 50"/>
          <p:cNvGrpSpPr/>
          <p:nvPr/>
        </p:nvGrpSpPr>
        <p:grpSpPr>
          <a:xfrm>
            <a:off x="2872897" y="4295684"/>
            <a:ext cx="2350128" cy="1613522"/>
            <a:chOff x="-2397626" y="2776180"/>
            <a:chExt cx="2621456" cy="1867522"/>
          </a:xfrm>
        </p:grpSpPr>
        <p:sp>
          <p:nvSpPr>
            <p:cNvPr id="52" name="Rounded Rectangle 51"/>
            <p:cNvSpPr/>
            <p:nvPr/>
          </p:nvSpPr>
          <p:spPr>
            <a:xfrm>
              <a:off x="-2345889" y="2776180"/>
              <a:ext cx="2569719" cy="1867522"/>
            </a:xfrm>
            <a:prstGeom prst="roundRect">
              <a:avLst>
                <a:gd name="adj" fmla="val 10000"/>
              </a:avLst>
            </a:prstGeom>
            <a:solidFill>
              <a:srgbClr val="FF97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ounded Rectangle 4"/>
            <p:cNvSpPr txBox="1"/>
            <p:nvPr/>
          </p:nvSpPr>
          <p:spPr>
            <a:xfrm>
              <a:off x="-2397626" y="2862384"/>
              <a:ext cx="2599622" cy="172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600" kern="1200" dirty="0" smtClean="0"/>
                <a:t>“Approved and in accounting Review” meaning it is with        p-card services to get audited. </a:t>
              </a:r>
              <a:endParaRPr lang="en-US" sz="1600" kern="1200" dirty="0"/>
            </a:p>
          </p:txBody>
        </p:sp>
      </p:grpSp>
      <p:grpSp>
        <p:nvGrpSpPr>
          <p:cNvPr id="54" name="Group 53"/>
          <p:cNvGrpSpPr/>
          <p:nvPr/>
        </p:nvGrpSpPr>
        <p:grpSpPr>
          <a:xfrm>
            <a:off x="645246" y="4598814"/>
            <a:ext cx="1736299" cy="1111330"/>
            <a:chOff x="3257057" y="966980"/>
            <a:chExt cx="1736299" cy="1111330"/>
          </a:xfrm>
        </p:grpSpPr>
        <p:sp>
          <p:nvSpPr>
            <p:cNvPr id="55" name="Rounded Rectangle 54"/>
            <p:cNvSpPr/>
            <p:nvPr/>
          </p:nvSpPr>
          <p:spPr>
            <a:xfrm>
              <a:off x="3257057" y="966980"/>
              <a:ext cx="1736299" cy="1111330"/>
            </a:xfrm>
            <a:prstGeom prst="roundRect">
              <a:avLst>
                <a:gd name="adj" fmla="val 10000"/>
              </a:avLst>
            </a:prstGeom>
            <a:solidFill>
              <a:srgbClr val="FF97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ounded Rectangle 4"/>
            <p:cNvSpPr txBox="1"/>
            <p:nvPr/>
          </p:nvSpPr>
          <p:spPr>
            <a:xfrm>
              <a:off x="3289607" y="999530"/>
              <a:ext cx="1671199" cy="1046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Sent for Payment</a:t>
              </a:r>
              <a:endParaRPr lang="en-US" sz="2000" kern="1200" dirty="0"/>
            </a:p>
          </p:txBody>
        </p:sp>
      </p:grpSp>
    </p:spTree>
    <p:extLst>
      <p:ext uri="{BB962C8B-B14F-4D97-AF65-F5344CB8AC3E}">
        <p14:creationId xmlns:p14="http://schemas.microsoft.com/office/powerpoint/2010/main" val="4007690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ppt_x"/>
                                          </p:val>
                                        </p:tav>
                                        <p:tav tm="100000">
                                          <p:val>
                                            <p:strVal val="#ppt_x"/>
                                          </p:val>
                                        </p:tav>
                                      </p:tavLst>
                                    </p:anim>
                                    <p:anim calcmode="lin" valueType="num">
                                      <p:cBhvr additive="base">
                                        <p:cTn id="70" dur="500" fill="hold"/>
                                        <p:tgtEl>
                                          <p:spTgt spid="5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smtClean="0">
              <a:solidFill>
                <a:srgbClr val="76777B"/>
              </a:solidFill>
            </a:endParaRPr>
          </a:p>
          <a:p>
            <a:endParaRPr lang="en-US" altLang="en-US" dirty="0" smtClean="0">
              <a:solidFill>
                <a:srgbClr val="76777B"/>
              </a:solidFill>
            </a:endParaRPr>
          </a:p>
        </p:txBody>
      </p:sp>
      <p:sp>
        <p:nvSpPr>
          <p:cNvPr id="10" name="Oval 9"/>
          <p:cNvSpPr/>
          <p:nvPr/>
        </p:nvSpPr>
        <p:spPr>
          <a:xfrm>
            <a:off x="4540295" y="2416924"/>
            <a:ext cx="3073309" cy="2713524"/>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4653780" y="3201479"/>
            <a:ext cx="2832598" cy="1323439"/>
          </a:xfrm>
          <a:prstGeom prst="rect">
            <a:avLst/>
          </a:prstGeom>
          <a:noFill/>
        </p:spPr>
        <p:txBody>
          <a:bodyPr wrap="square" rtlCol="0">
            <a:spAutoFit/>
          </a:bodyPr>
          <a:lstStyle/>
          <a:p>
            <a:pPr algn="ctr"/>
            <a:r>
              <a:rPr lang="en-US" sz="4000" b="1" dirty="0" smtClean="0">
                <a:solidFill>
                  <a:schemeClr val="bg1"/>
                </a:solidFill>
              </a:rPr>
              <a:t>Logging On</a:t>
            </a:r>
            <a:endParaRPr lang="en-US" sz="4000" b="1" dirty="0">
              <a:solidFill>
                <a:schemeClr val="bg1"/>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41" y="466161"/>
            <a:ext cx="3677483" cy="469466"/>
          </a:xfrm>
          <a:prstGeom prst="rect">
            <a:avLst/>
          </a:prstGeom>
        </p:spPr>
      </p:pic>
    </p:spTree>
    <p:extLst>
      <p:ext uri="{BB962C8B-B14F-4D97-AF65-F5344CB8AC3E}">
        <p14:creationId xmlns:p14="http://schemas.microsoft.com/office/powerpoint/2010/main" val="1112161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704850" y="3240709"/>
            <a:ext cx="3048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solidFill>
                  <a:prstClr val="black"/>
                </a:solidFill>
                <a:hlinkClick r:id="rId4"/>
              </a:rPr>
              <a:t>https://access.caltech.edu</a:t>
            </a:r>
            <a:endParaRPr lang="en-US" sz="1600" dirty="0">
              <a:solidFill>
                <a:prstClr val="black"/>
              </a:solidFill>
            </a:endParaRPr>
          </a:p>
          <a:p>
            <a:endParaRPr lang="en-US" sz="1600" dirty="0">
              <a:solidFill>
                <a:prstClr val="black"/>
              </a:solidFill>
            </a:endParaRPr>
          </a:p>
          <a:p>
            <a:r>
              <a:rPr lang="en-US" sz="1600" dirty="0" smtClean="0">
                <a:solidFill>
                  <a:prstClr val="black"/>
                </a:solidFill>
              </a:rPr>
              <a:t>Username</a:t>
            </a:r>
            <a:r>
              <a:rPr lang="en-US" sz="1600" dirty="0">
                <a:solidFill>
                  <a:prstClr val="black"/>
                </a:solidFill>
              </a:rPr>
              <a:t>: </a:t>
            </a:r>
            <a:r>
              <a:rPr lang="en-US" sz="1600" dirty="0">
                <a:solidFill>
                  <a:srgbClr val="0000FF"/>
                </a:solidFill>
              </a:rPr>
              <a:t>access </a:t>
            </a:r>
            <a:r>
              <a:rPr lang="en-US" sz="1600" dirty="0" smtClean="0">
                <a:solidFill>
                  <a:srgbClr val="0000FF"/>
                </a:solidFill>
              </a:rPr>
              <a:t>username</a:t>
            </a:r>
            <a:endParaRPr lang="en-US" sz="1600" dirty="0">
              <a:solidFill>
                <a:srgbClr val="0000FF"/>
              </a:solidFill>
            </a:endParaRPr>
          </a:p>
          <a:p>
            <a:r>
              <a:rPr lang="en-US" sz="1600" dirty="0">
                <a:solidFill>
                  <a:prstClr val="black"/>
                </a:solidFill>
              </a:rPr>
              <a:t>Password: </a:t>
            </a:r>
            <a:r>
              <a:rPr lang="en-US" sz="1600" dirty="0" smtClean="0">
                <a:solidFill>
                  <a:prstClr val="black"/>
                </a:solidFill>
              </a:rPr>
              <a:t> </a:t>
            </a:r>
            <a:r>
              <a:rPr lang="en-US" sz="1600" dirty="0" smtClean="0">
                <a:solidFill>
                  <a:srgbClr val="0000FF"/>
                </a:solidFill>
              </a:rPr>
              <a:t>access password </a:t>
            </a:r>
            <a:endParaRPr lang="en-US" sz="1600" dirty="0">
              <a:solidFill>
                <a:srgbClr val="0000FF"/>
              </a:solidFill>
            </a:endParaRPr>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1964535"/>
            <a:ext cx="7324725" cy="3636882"/>
          </a:xfrm>
          <a:prstGeom prst="rect">
            <a:avLst/>
          </a:prstGeom>
          <a:ln/>
          <a:extLst/>
        </p:spPr>
        <p:style>
          <a:lnRef idx="1">
            <a:schemeClr val="accent1"/>
          </a:lnRef>
          <a:fillRef idx="3">
            <a:schemeClr val="accent1"/>
          </a:fillRef>
          <a:effectRef idx="2">
            <a:schemeClr val="accent1"/>
          </a:effectRef>
          <a:fontRef idx="minor">
            <a:schemeClr val="lt1"/>
          </a:fontRef>
        </p:style>
      </p:pic>
      <p:sp>
        <p:nvSpPr>
          <p:cNvPr id="2" name="Rounded Rectangle 1"/>
          <p:cNvSpPr/>
          <p:nvPr/>
        </p:nvSpPr>
        <p:spPr>
          <a:xfrm>
            <a:off x="9318567" y="4796444"/>
            <a:ext cx="1280160" cy="216131"/>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8129847" y="4317927"/>
            <a:ext cx="1113906" cy="5533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itle 6"/>
          <p:cNvSpPr txBox="1">
            <a:spLocks/>
          </p:cNvSpPr>
          <p:nvPr/>
        </p:nvSpPr>
        <p:spPr bwMode="auto">
          <a:xfrm>
            <a:off x="1540696" y="650167"/>
            <a:ext cx="7304443" cy="7855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solidFill>
                  <a:srgbClr val="696B73"/>
                </a:solidFill>
                <a:latin typeface="Arial" charset="0"/>
                <a:cs typeface="Arial" charset="0"/>
              </a:rPr>
              <a:t>User Log In</a:t>
            </a:r>
            <a:endParaRPr lang="en-US" b="1" dirty="0">
              <a:solidFill>
                <a:srgbClr val="696B73"/>
              </a:solidFill>
              <a:latin typeface="Arial" charset="0"/>
              <a:cs typeface="Arial" charset="0"/>
            </a:endParaRPr>
          </a:p>
        </p:txBody>
      </p:sp>
    </p:spTree>
    <p:extLst>
      <p:ext uri="{BB962C8B-B14F-4D97-AF65-F5344CB8AC3E}">
        <p14:creationId xmlns:p14="http://schemas.microsoft.com/office/powerpoint/2010/main" val="1442081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smtClean="0">
              <a:solidFill>
                <a:srgbClr val="76777B"/>
              </a:solidFill>
            </a:endParaRPr>
          </a:p>
          <a:p>
            <a:endParaRPr lang="en-US" altLang="en-US" dirty="0" smtClean="0">
              <a:solidFill>
                <a:srgbClr val="76777B"/>
              </a:solidFill>
            </a:endParaRPr>
          </a:p>
        </p:txBody>
      </p:sp>
      <p:sp>
        <p:nvSpPr>
          <p:cNvPr id="24" name="Oval 23"/>
          <p:cNvSpPr/>
          <p:nvPr/>
        </p:nvSpPr>
        <p:spPr>
          <a:xfrm>
            <a:off x="4428852" y="2011680"/>
            <a:ext cx="3304359" cy="3114422"/>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4660651" y="2414803"/>
            <a:ext cx="2832598" cy="2431435"/>
          </a:xfrm>
          <a:prstGeom prst="rect">
            <a:avLst/>
          </a:prstGeom>
          <a:noFill/>
        </p:spPr>
        <p:txBody>
          <a:bodyPr wrap="square" rtlCol="0">
            <a:spAutoFit/>
          </a:bodyPr>
          <a:lstStyle/>
          <a:p>
            <a:pPr algn="ctr"/>
            <a:r>
              <a:rPr lang="en-US" sz="3800" b="1" dirty="0" smtClean="0">
                <a:solidFill>
                  <a:schemeClr val="bg1"/>
                </a:solidFill>
              </a:rPr>
              <a:t>Exploring the  Landing Page</a:t>
            </a:r>
            <a:endParaRPr lang="en-US" sz="3800" b="1" dirty="0">
              <a:solidFill>
                <a:schemeClr val="bg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56" y="604775"/>
            <a:ext cx="3677483" cy="469466"/>
          </a:xfrm>
          <a:prstGeom prst="rect">
            <a:avLst/>
          </a:prstGeom>
        </p:spPr>
      </p:pic>
    </p:spTree>
    <p:extLst>
      <p:ext uri="{BB962C8B-B14F-4D97-AF65-F5344CB8AC3E}">
        <p14:creationId xmlns:p14="http://schemas.microsoft.com/office/powerpoint/2010/main" val="481025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809625"/>
            <a:ext cx="6677025" cy="504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5775" y="4429810"/>
            <a:ext cx="2305050" cy="1200329"/>
          </a:xfrm>
          <a:prstGeom prst="rect">
            <a:avLst/>
          </a:prstGeom>
        </p:spPr>
        <p:txBody>
          <a:bodyPr wrap="square">
            <a:spAutoFit/>
          </a:bodyPr>
          <a:lstStyle/>
          <a:p>
            <a:r>
              <a:rPr lang="en-US" b="1" u="sng" dirty="0" smtClean="0">
                <a:solidFill>
                  <a:schemeClr val="tx2">
                    <a:lumMod val="50000"/>
                  </a:schemeClr>
                </a:solidFill>
              </a:rPr>
              <a:t>My Tasks:</a:t>
            </a:r>
          </a:p>
          <a:p>
            <a:r>
              <a:rPr lang="en-US" dirty="0" smtClean="0">
                <a:solidFill>
                  <a:schemeClr val="tx2">
                    <a:lumMod val="50000"/>
                  </a:schemeClr>
                </a:solidFill>
              </a:rPr>
              <a:t>Required approvals, open reports, available expenses</a:t>
            </a:r>
            <a:endParaRPr lang="en-US" dirty="0">
              <a:solidFill>
                <a:schemeClr val="tx2">
                  <a:lumMod val="50000"/>
                </a:schemeClr>
              </a:solidFill>
            </a:endParaRPr>
          </a:p>
        </p:txBody>
      </p:sp>
      <p:sp>
        <p:nvSpPr>
          <p:cNvPr id="5" name="Rectangle 4"/>
          <p:cNvSpPr/>
          <p:nvPr/>
        </p:nvSpPr>
        <p:spPr>
          <a:xfrm>
            <a:off x="485775" y="2595466"/>
            <a:ext cx="3105150" cy="1477328"/>
          </a:xfrm>
          <a:prstGeom prst="rect">
            <a:avLst/>
          </a:prstGeom>
        </p:spPr>
        <p:txBody>
          <a:bodyPr wrap="square">
            <a:spAutoFit/>
          </a:bodyPr>
          <a:lstStyle/>
          <a:p>
            <a:r>
              <a:rPr lang="en-US" b="1" u="sng" dirty="0" smtClean="0">
                <a:solidFill>
                  <a:schemeClr val="tx2">
                    <a:lumMod val="50000"/>
                  </a:schemeClr>
                </a:solidFill>
              </a:rPr>
              <a:t>Quick Task bar:</a:t>
            </a:r>
          </a:p>
          <a:p>
            <a:r>
              <a:rPr lang="en-US" dirty="0" smtClean="0">
                <a:solidFill>
                  <a:schemeClr val="tx2">
                    <a:lumMod val="50000"/>
                  </a:schemeClr>
                </a:solidFill>
              </a:rPr>
              <a:t>Most common tasks</a:t>
            </a:r>
          </a:p>
          <a:p>
            <a:r>
              <a:rPr lang="en-US" dirty="0" smtClean="0">
                <a:solidFill>
                  <a:schemeClr val="tx2">
                    <a:lumMod val="50000"/>
                  </a:schemeClr>
                </a:solidFill>
              </a:rPr>
              <a:t>To Do items</a:t>
            </a:r>
          </a:p>
          <a:p>
            <a:r>
              <a:rPr lang="en-US" dirty="0" smtClean="0">
                <a:solidFill>
                  <a:schemeClr val="tx2">
                    <a:lumMod val="50000"/>
                  </a:schemeClr>
                </a:solidFill>
              </a:rPr>
              <a:t>One click to create expense report or travel request </a:t>
            </a:r>
            <a:endParaRPr lang="en-US" dirty="0">
              <a:solidFill>
                <a:schemeClr val="tx2">
                  <a:lumMod val="50000"/>
                </a:schemeClr>
              </a:solidFill>
            </a:endParaRPr>
          </a:p>
        </p:txBody>
      </p:sp>
      <p:sp>
        <p:nvSpPr>
          <p:cNvPr id="7" name="Rectangle 6"/>
          <p:cNvSpPr/>
          <p:nvPr/>
        </p:nvSpPr>
        <p:spPr>
          <a:xfrm>
            <a:off x="485775" y="485775"/>
            <a:ext cx="3514725" cy="1384995"/>
          </a:xfrm>
          <a:prstGeom prst="rect">
            <a:avLst/>
          </a:prstGeom>
        </p:spPr>
        <p:txBody>
          <a:bodyPr wrap="square">
            <a:spAutoFit/>
          </a:bodyPr>
          <a:lstStyle/>
          <a:p>
            <a:r>
              <a:rPr lang="en-US" sz="2800" b="1" dirty="0" smtClean="0">
                <a:solidFill>
                  <a:srgbClr val="FF6E1E"/>
                </a:solidFill>
              </a:rPr>
              <a:t>CardQuest Landing Page without Travel View</a:t>
            </a:r>
            <a:endParaRPr lang="en-US" sz="2800" dirty="0"/>
          </a:p>
        </p:txBody>
      </p:sp>
      <p:cxnSp>
        <p:nvCxnSpPr>
          <p:cNvPr id="9" name="Straight Arrow Connector 8"/>
          <p:cNvCxnSpPr/>
          <p:nvPr/>
        </p:nvCxnSpPr>
        <p:spPr>
          <a:xfrm flipV="1">
            <a:off x="2714625" y="3038475"/>
            <a:ext cx="2352675" cy="1647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78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962150" y="2076450"/>
            <a:ext cx="8229600" cy="3394472"/>
          </a:xfrm>
          <a:prstGeom prst="rect">
            <a:avLst/>
          </a:prstGeom>
        </p:spPr>
        <p:txBody>
          <a:bodyPr>
            <a:normAutofit/>
          </a:bodyPr>
          <a:lstStyle>
            <a:lvl1pPr marL="0" indent="0" algn="ctr" defTabSz="457200"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en-US" smtClean="0">
              <a:solidFill>
                <a:srgbClr val="76777B"/>
              </a:solidFill>
            </a:endParaRPr>
          </a:p>
          <a:p>
            <a:endParaRPr lang="en-US" altLang="en-US" dirty="0" smtClean="0">
              <a:solidFill>
                <a:srgbClr val="76777B"/>
              </a:solidFill>
            </a:endParaRPr>
          </a:p>
        </p:txBody>
      </p:sp>
      <p:sp>
        <p:nvSpPr>
          <p:cNvPr id="24" name="Oval 23"/>
          <p:cNvSpPr/>
          <p:nvPr/>
        </p:nvSpPr>
        <p:spPr>
          <a:xfrm>
            <a:off x="4306898" y="1793966"/>
            <a:ext cx="3190671" cy="2403565"/>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TextBox 24"/>
          <p:cNvSpPr txBox="1"/>
          <p:nvPr/>
        </p:nvSpPr>
        <p:spPr>
          <a:xfrm>
            <a:off x="4485934" y="2217278"/>
            <a:ext cx="2832598" cy="1323439"/>
          </a:xfrm>
          <a:prstGeom prst="rect">
            <a:avLst/>
          </a:prstGeom>
          <a:noFill/>
        </p:spPr>
        <p:txBody>
          <a:bodyPr wrap="square" rtlCol="0">
            <a:spAutoFit/>
          </a:bodyPr>
          <a:lstStyle/>
          <a:p>
            <a:pPr algn="ctr"/>
            <a:r>
              <a:rPr lang="en-US" sz="4000" b="1" dirty="0" smtClean="0">
                <a:solidFill>
                  <a:schemeClr val="bg1"/>
                </a:solidFill>
              </a:rPr>
              <a:t>User Profiles</a:t>
            </a:r>
            <a:endParaRPr lang="en-US" sz="4000" b="1" dirty="0">
              <a:solidFill>
                <a:schemeClr val="bg1"/>
              </a:solidFill>
            </a:endParaRPr>
          </a:p>
        </p:txBody>
      </p:sp>
      <p:sp>
        <p:nvSpPr>
          <p:cNvPr id="26" name="Oval 25"/>
          <p:cNvSpPr/>
          <p:nvPr/>
        </p:nvSpPr>
        <p:spPr>
          <a:xfrm>
            <a:off x="7637417" y="4641669"/>
            <a:ext cx="2270792" cy="1838140"/>
          </a:xfrm>
          <a:prstGeom prst="ellipse">
            <a:avLst/>
          </a:prstGeom>
          <a:solidFill>
            <a:srgbClr val="FF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Activating Receipts</a:t>
            </a:r>
            <a:endParaRPr lang="en-US" sz="2300" dirty="0">
              <a:ln w="0"/>
              <a:solidFill>
                <a:schemeClr val="tx1"/>
              </a:solidFill>
              <a:effectLst>
                <a:outerShdw blurRad="38100" dist="19050" dir="2700000" algn="tl" rotWithShape="0">
                  <a:schemeClr val="dk1">
                    <a:alpha val="40000"/>
                  </a:schemeClr>
                </a:outerShdw>
              </a:effectLst>
            </a:endParaRPr>
          </a:p>
        </p:txBody>
      </p:sp>
      <p:cxnSp>
        <p:nvCxnSpPr>
          <p:cNvPr id="3" name="Straight Connector 2"/>
          <p:cNvCxnSpPr>
            <a:stCxn id="24" idx="5"/>
            <a:endCxn id="26" idx="1"/>
          </p:cNvCxnSpPr>
          <p:nvPr/>
        </p:nvCxnSpPr>
        <p:spPr>
          <a:xfrm>
            <a:off x="7030306" y="3845537"/>
            <a:ext cx="939661" cy="1065321"/>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56" y="604775"/>
            <a:ext cx="3677483" cy="469466"/>
          </a:xfrm>
          <a:prstGeom prst="rect">
            <a:avLst/>
          </a:prstGeom>
        </p:spPr>
      </p:pic>
    </p:spTree>
    <p:extLst>
      <p:ext uri="{BB962C8B-B14F-4D97-AF65-F5344CB8AC3E}">
        <p14:creationId xmlns:p14="http://schemas.microsoft.com/office/powerpoint/2010/main" val="3420621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4480</TotalTime>
  <Words>920</Words>
  <Application>Microsoft Office PowerPoint</Application>
  <PresentationFormat>Widescreen</PresentationFormat>
  <Paragraphs>157</Paragraphs>
  <Slides>30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Courier New</vt:lpstr>
      <vt:lpstr>Wingdings</vt:lpstr>
      <vt:lpstr>1_Office Theme</vt:lpstr>
      <vt:lpstr>PowerPoint Presentation</vt:lpstr>
      <vt:lpstr>Good &amp; Services Reconciliation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Sophia N.</dc:creator>
  <cp:lastModifiedBy>Gudino, Lupe</cp:lastModifiedBy>
  <cp:revision>117</cp:revision>
  <dcterms:created xsi:type="dcterms:W3CDTF">2016-05-23T22:24:37Z</dcterms:created>
  <dcterms:modified xsi:type="dcterms:W3CDTF">2020-09-23T09:41:57Z</dcterms:modified>
  <cp:contentStatus/>
</cp:coreProperties>
</file>