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76" r:id="rId2"/>
    <p:sldId id="334" r:id="rId3"/>
    <p:sldId id="335" r:id="rId4"/>
    <p:sldId id="336" r:id="rId5"/>
    <p:sldId id="337" r:id="rId6"/>
    <p:sldId id="333" r:id="rId7"/>
    <p:sldId id="338" r:id="rId8"/>
    <p:sldId id="340" r:id="rId9"/>
    <p:sldId id="341" r:id="rId10"/>
    <p:sldId id="342" r:id="rId11"/>
    <p:sldId id="343" r:id="rId12"/>
    <p:sldId id="344" r:id="rId13"/>
    <p:sldId id="374" r:id="rId14"/>
    <p:sldId id="29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1E"/>
    <a:srgbClr val="FF975D"/>
    <a:srgbClr val="FF7E37"/>
    <a:srgbClr val="FF8837"/>
    <a:srgbClr val="FF6600"/>
    <a:srgbClr val="FDA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78997-0533-4542-8D42-78E104FEC19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028A5-0DE0-4057-8FCC-F2092C84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5112AE3-33F5-CB4A-8F18-4A2C376179C1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249100C-E46F-1741-9046-9C10E26E9E1F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8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AD29855-D0BF-0C47-95BA-497FAF79D83E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AC803D-01C2-3141-BF9F-21544A82DFB4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5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2F68B94-9A51-B54D-9E90-4C531983117A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B134554-C3D8-0E49-9E77-80598B4CBADE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8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8F040D6-BCD8-2342-9FA5-A37AB6D38B92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007FB2-0B93-1440-B316-F7D077EA6BD9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6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9A513D6-B863-1F4E-B254-78445707283B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309ABE6-2591-534D-804A-AA2321DD1FDF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1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D55E3F2-7A94-D144-AE3E-C350078456B8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2FAF06-2ECC-0542-AEF2-0C72032D3865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6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8DF3A5A-49D2-124B-822B-D0A61136BEBA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F42CEB2-ABCE-0C4D-9008-F1E2A5CADA67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4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0688B70-DE7E-484D-9649-53DD626C5424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46B8B50-CD79-DC41-AC08-5CB27CEFC99F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2536C30-3091-FD4A-92B6-8C1F33D17235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C2F3C21-AC88-014D-8E4F-1842E2844B39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556D172-0DF9-1B45-B7DC-702877866F64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DE70C11-08F6-C245-996C-67C089C8904D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9715EFD-0AC6-B449-A2DA-D28D79027907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C1AD24F-1CA9-1C40-A2AF-210F0E20D345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1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91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rocurement.caltech.edu/quick-links/quick-links-forms" TargetMode="External"/><Relationship Id="rId3" Type="http://schemas.openxmlformats.org/officeDocument/2006/relationships/hyperlink" Target="mailto:pcardservices@Caltech.edu" TargetMode="External"/><Relationship Id="rId7" Type="http://schemas.openxmlformats.org/officeDocument/2006/relationships/hyperlink" Target="https://procurement.caltech.edu/documents/14080/P-Card_policy_-_U.S._Bank_7-31-20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curement.caltech.edu/training" TargetMode="External"/><Relationship Id="rId5" Type="http://schemas.openxmlformats.org/officeDocument/2006/relationships/hyperlink" Target="https://procurement.caltech.edu/p-card" TargetMode="External"/><Relationship Id="rId4" Type="http://schemas.openxmlformats.org/officeDocument/2006/relationships/hyperlink" Target="mailto:TravelServices@Caltech.ed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 bwMode="auto">
          <a:xfrm>
            <a:off x="478251" y="1723268"/>
            <a:ext cx="9945909" cy="3554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Allocation:</a:t>
            </a:r>
            <a:b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   * Allocating</a:t>
            </a:r>
            <a:b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   * Splits</a:t>
            </a:r>
            <a:b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   * Sales Tax &amp; Freight (Z-type PTA)</a:t>
            </a:r>
            <a:b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   </a:t>
            </a:r>
            <a:b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696B73"/>
              </a:solidFill>
              <a:latin typeface="Arial" charset="0"/>
              <a:cs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39236" y="5911366"/>
            <a:ext cx="10481758" cy="32234"/>
          </a:xfrm>
          <a:prstGeom prst="line">
            <a:avLst/>
          </a:prstGeom>
          <a:ln w="28575">
            <a:solidFill>
              <a:srgbClr val="FF6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0" b="95181" l="0" r="95833">
                        <a14:foregroundMark x1="76042" y1="4819" x2="9375" y2="3614"/>
                        <a14:foregroundMark x1="6250" y1="6024" x2="3125" y2="62651"/>
                        <a14:foregroundMark x1="4167" y1="68675" x2="37500" y2="97590"/>
                        <a14:foregroundMark x1="7292" y1="72289" x2="17708" y2="87952"/>
                        <a14:foregroundMark x1="5208" y1="34940" x2="2083" y2="34940"/>
                        <a14:foregroundMark x1="19792" y1="90361" x2="36458" y2="93976"/>
                        <a14:foregroundMark x1="38542" y1="96386" x2="68750" y2="92771"/>
                        <a14:foregroundMark x1="76042" y1="9639" x2="89583" y2="26506"/>
                        <a14:foregroundMark x1="3125" y1="27711" x2="4167" y2="4819"/>
                        <a14:foregroundMark x1="82292" y1="9639" x2="96875" y2="22892"/>
                        <a14:foregroundMark x1="98958" y1="26506" x2="98958" y2="26506"/>
                        <a14:foregroundMark x1="61458" y1="95181" x2="82292" y2="93976"/>
                        <a14:foregroundMark x1="76042" y1="0" x2="82292" y2="2410"/>
                        <a14:backgroundMark x1="94792" y1="1205" x2="98958" y2="4819"/>
                        <a14:backgroundMark x1="92708" y1="8434" x2="92708" y2="8434"/>
                        <a14:backgroundMark x1="84375" y1="0" x2="82292" y2="0"/>
                        <a14:backgroundMark x1="98958" y1="21687" x2="98958" y2="22892"/>
                        <a14:backgroundMark x1="85417" y1="3614" x2="78125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7" y="6114296"/>
            <a:ext cx="382079" cy="327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22" y="143944"/>
            <a:ext cx="3306551" cy="422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66" y="6207462"/>
            <a:ext cx="1105800" cy="14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-57150" y="232603"/>
            <a:ext cx="1224915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79825" y="1125489"/>
            <a:ext cx="477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Allocation: Sales Tax and Freight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587154"/>
            <a:ext cx="10007600" cy="458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7439024" y="2411856"/>
            <a:ext cx="1171575" cy="6615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-57150" y="232603"/>
            <a:ext cx="1224915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79825" y="1125489"/>
            <a:ext cx="477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Allocation: Sales Tax and Freight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866" y="1672398"/>
            <a:ext cx="9234517" cy="469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9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-57150" y="232603"/>
            <a:ext cx="1224915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05224" y="1195627"/>
            <a:ext cx="477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Allocation: Sales Tax and Freight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287" y="2622408"/>
            <a:ext cx="8093075" cy="206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35124" y="2256251"/>
            <a:ext cx="8864600" cy="2794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2" y="239706"/>
            <a:ext cx="3677483" cy="469466"/>
          </a:xfrm>
          <a:prstGeom prst="rect">
            <a:avLst/>
          </a:prstGeom>
        </p:spPr>
      </p:pic>
      <p:sp>
        <p:nvSpPr>
          <p:cNvPr id="10" name="Title 6"/>
          <p:cNvSpPr txBox="1">
            <a:spLocks/>
          </p:cNvSpPr>
          <p:nvPr/>
        </p:nvSpPr>
        <p:spPr bwMode="auto">
          <a:xfrm>
            <a:off x="0" y="1315184"/>
            <a:ext cx="12072731" cy="137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Contact: 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3"/>
              </a:rPr>
              <a:t>pcardservices@Caltech.edu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for any questions or concerns on your P-Card needs (Replacement, Fraud, G&amp;S assistance).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1800" b="1" i="1" dirty="0" smtClean="0">
                <a:solidFill>
                  <a:srgbClr val="696B73"/>
                </a:solidFill>
                <a:cs typeface="Arial" charset="0"/>
              </a:rPr>
              <a:t>If you have travel concerns please contact Travel Services at </a:t>
            </a:r>
            <a:r>
              <a:rPr lang="en-US" sz="1800" b="1" i="1" dirty="0" smtClean="0">
                <a:solidFill>
                  <a:srgbClr val="696B73"/>
                </a:solidFill>
                <a:cs typeface="Arial" charset="0"/>
                <a:hlinkClick r:id="rId4"/>
              </a:rPr>
              <a:t>TravelServices@Caltech.edu</a:t>
            </a:r>
            <a:r>
              <a:rPr lang="en-US" sz="1800" b="1" i="1" dirty="0" smtClean="0">
                <a:solidFill>
                  <a:srgbClr val="696B73"/>
                </a:solidFill>
                <a:cs typeface="Arial" charset="0"/>
              </a:rPr>
              <a:t> </a:t>
            </a:r>
          </a:p>
          <a:p>
            <a:pPr lvl="2" algn="l"/>
            <a:endParaRPr lang="en-US" sz="2000" i="1" dirty="0">
              <a:solidFill>
                <a:schemeClr val="accent1"/>
              </a:solidFill>
            </a:endParaRPr>
          </a:p>
          <a:p>
            <a:endParaRPr lang="en-US" sz="3500" b="1" dirty="0">
              <a:solidFill>
                <a:srgbClr val="696B73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0" y="2690192"/>
            <a:ext cx="12072731" cy="326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P- Card Webpage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5"/>
              </a:rPr>
              <a:t>https://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5"/>
              </a:rPr>
              <a:t>procurement.caltech.edu/p-card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696B73"/>
                </a:solidFill>
                <a:cs typeface="Arial" charset="0"/>
              </a:rPr>
              <a:t>You will need to log in, only accessible with Caltech Credentials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696B73"/>
              </a:solidFill>
              <a:cs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Training User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Guides: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6"/>
              </a:rPr>
              <a:t>https://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6"/>
              </a:rPr>
              <a:t>procurement.caltech.edu/training</a:t>
            </a:r>
            <a:endParaRPr lang="en-US" sz="2400" b="1" dirty="0" smtClean="0">
              <a:solidFill>
                <a:srgbClr val="696B73"/>
              </a:solidFill>
              <a:latin typeface="Arial" charset="0"/>
              <a:cs typeface="Arial" charset="0"/>
            </a:endParaRPr>
          </a:p>
          <a:p>
            <a:pPr algn="l"/>
            <a:endParaRPr lang="en-US" sz="2400" b="1" dirty="0" smtClean="0">
              <a:solidFill>
                <a:srgbClr val="696B73"/>
              </a:solidFill>
              <a:latin typeface="Arial" charset="0"/>
              <a:cs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P-Card Policy: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7"/>
              </a:rPr>
              <a:t>https://procurement.caltech.edu/documents/14080/P-Card_policy_-_U.S._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7"/>
              </a:rPr>
              <a:t>Bank_7-31-20.pdf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rgbClr val="696B73"/>
              </a:solidFill>
              <a:latin typeface="Arial" charset="0"/>
              <a:cs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Forms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8"/>
              </a:rPr>
              <a:t>https://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8"/>
              </a:rPr>
              <a:t>procurement.caltech.edu/quick-links/quick-links-forms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sz="3500" b="1" dirty="0">
              <a:solidFill>
                <a:srgbClr val="696B7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3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4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419100" y="258003"/>
            <a:ext cx="1159510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Entry: </a:t>
            </a:r>
            <a:r>
              <a:rPr lang="en-US" sz="3600" dirty="0" smtClean="0">
                <a:solidFill>
                  <a:schemeClr val="accent1"/>
                </a:solidFill>
              </a:rPr>
              <a:t>Allocation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1132749"/>
            <a:ext cx="10464800" cy="496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4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419100" y="258003"/>
            <a:ext cx="1159510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Entry: </a:t>
            </a:r>
            <a:r>
              <a:rPr lang="en-US" sz="3600" dirty="0" smtClean="0">
                <a:solidFill>
                  <a:schemeClr val="accent1"/>
                </a:solidFill>
              </a:rPr>
              <a:t>Allocation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1288043"/>
            <a:ext cx="9791700" cy="483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-57150" y="232603"/>
            <a:ext cx="1224915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Entry: </a:t>
            </a:r>
            <a:r>
              <a:rPr lang="en-US" sz="3600" dirty="0" smtClean="0">
                <a:solidFill>
                  <a:schemeClr val="accent1"/>
                </a:solidFill>
              </a:rPr>
              <a:t>Allocation Splits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1239559"/>
            <a:ext cx="10109200" cy="485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8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-57150" y="232603"/>
            <a:ext cx="1224915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Entry: </a:t>
            </a:r>
            <a:r>
              <a:rPr lang="en-US" sz="3600" dirty="0" smtClean="0">
                <a:solidFill>
                  <a:schemeClr val="accent1"/>
                </a:solidFill>
              </a:rPr>
              <a:t>Allocation Splits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225550"/>
            <a:ext cx="10248900" cy="490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419100" y="258003"/>
            <a:ext cx="1159510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848100" y="1059589"/>
            <a:ext cx="506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Exceptions: Sales Tax and Freight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1" y="1521254"/>
            <a:ext cx="9796400" cy="467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-57150" y="232603"/>
            <a:ext cx="1224915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79825" y="1125489"/>
            <a:ext cx="477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Allocation: Sales Tax and Freight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073" y="1672398"/>
            <a:ext cx="9243227" cy="465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3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-57150" y="232603"/>
            <a:ext cx="1224915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79825" y="1125489"/>
            <a:ext cx="477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Allocation: Sales Tax and Freight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1587154"/>
            <a:ext cx="9982200" cy="4674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0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-57150" y="232603"/>
            <a:ext cx="1224915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79825" y="1125489"/>
            <a:ext cx="477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Allocation: Sales Tax and Freight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99" y="1672398"/>
            <a:ext cx="9657683" cy="469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527800" y="2590800"/>
            <a:ext cx="1066800" cy="546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3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altech Identity Color Palette">
      <a:dk1>
        <a:sysClr val="windowText" lastClr="000000"/>
      </a:dk1>
      <a:lt1>
        <a:sysClr val="window" lastClr="FFFFFF"/>
      </a:lt1>
      <a:dk2>
        <a:srgbClr val="76777B"/>
      </a:dk2>
      <a:lt2>
        <a:srgbClr val="EEECE1"/>
      </a:lt2>
      <a:accent1>
        <a:srgbClr val="FF6E1E"/>
      </a:accent1>
      <a:accent2>
        <a:srgbClr val="C8C8C8"/>
      </a:accent2>
      <a:accent3>
        <a:srgbClr val="AAA99F"/>
      </a:accent3>
      <a:accent4>
        <a:srgbClr val="7A303F"/>
      </a:accent4>
      <a:accent5>
        <a:srgbClr val="00AFAB"/>
      </a:accent5>
      <a:accent6>
        <a:srgbClr val="849895"/>
      </a:accent6>
      <a:hlink>
        <a:srgbClr val="FF6E1E"/>
      </a:hlink>
      <a:folHlink>
        <a:srgbClr val="00A8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4504</TotalTime>
  <Words>215</Words>
  <Application>Microsoft Office PowerPoint</Application>
  <PresentationFormat>Widescreen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1_Office Theme</vt:lpstr>
      <vt:lpstr>Allocation:     * Allocating     * Splits     * Sales Tax &amp; Freight (Z-type PTA)      </vt:lpstr>
      <vt:lpstr>Goods &amp; Services Expense Report Entry: Allocation</vt:lpstr>
      <vt:lpstr>Goods &amp; Services Expense Report Entry: Allocation</vt:lpstr>
      <vt:lpstr>Goods &amp; Services Expense Report Entry: Allocation Splits</vt:lpstr>
      <vt:lpstr>Goods &amp; Services Expense Report Entry: Allocation Splits</vt:lpstr>
      <vt:lpstr>Goods &amp; Services Expense Report Entry</vt:lpstr>
      <vt:lpstr>Goods &amp; Services Expense Report Entry</vt:lpstr>
      <vt:lpstr>Goods &amp; Services Expense Report Entry</vt:lpstr>
      <vt:lpstr>Goods &amp; Services Expense Report Entry</vt:lpstr>
      <vt:lpstr>Goods &amp; Services Expense Report Entry</vt:lpstr>
      <vt:lpstr>Goods &amp; Services Expense Report Entry</vt:lpstr>
      <vt:lpstr>Goods &amp; Services Expense Report Entry</vt:lpstr>
      <vt:lpstr>PowerPoint Presentation</vt:lpstr>
      <vt:lpstr>PowerPoint Presentation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Hurst, Sophia N.</dc:creator>
  <cp:lastModifiedBy>Gudino, Lupe</cp:lastModifiedBy>
  <cp:revision>123</cp:revision>
  <dcterms:created xsi:type="dcterms:W3CDTF">2016-05-23T22:24:37Z</dcterms:created>
  <dcterms:modified xsi:type="dcterms:W3CDTF">2020-09-23T09:26:53Z</dcterms:modified>
  <cp:contentStatus/>
</cp:coreProperties>
</file>