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376" r:id="rId2"/>
    <p:sldId id="379" r:id="rId3"/>
    <p:sldId id="325" r:id="rId4"/>
    <p:sldId id="326" r:id="rId5"/>
    <p:sldId id="330" r:id="rId6"/>
    <p:sldId id="380" r:id="rId7"/>
    <p:sldId id="378" r:id="rId8"/>
    <p:sldId id="377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E1E"/>
    <a:srgbClr val="FF975D"/>
    <a:srgbClr val="FF7E37"/>
    <a:srgbClr val="FF8837"/>
    <a:srgbClr val="FF6600"/>
    <a:srgbClr val="FDA3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129" autoAdjust="0"/>
    <p:restoredTop sz="94660"/>
  </p:normalViewPr>
  <p:slideViewPr>
    <p:cSldViewPr snapToGrid="0">
      <p:cViewPr varScale="1">
        <p:scale>
          <a:sx n="58" d="100"/>
          <a:sy n="58" d="100"/>
        </p:scale>
        <p:origin x="797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D78997-0533-4542-8D42-78E104FEC193}" type="datetimeFigureOut">
              <a:rPr lang="en-US" smtClean="0"/>
              <a:t>9/23/2020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8028A5-0DE0-4057-8FCC-F2092C84C7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8703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35112AE3-33F5-CB4A-8F18-4A2C376179C1}" type="datetimeFigureOut">
              <a:rPr lang="en-US" smtClean="0">
                <a:solidFill>
                  <a:prstClr val="black"/>
                </a:solidFill>
                <a:latin typeface="Calibri" charset="0"/>
                <a:ea typeface="ＭＳ Ｐゴシック" charset="0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9/23/2020</a:t>
            </a:fld>
            <a:endParaRPr lang="en-US">
              <a:solidFill>
                <a:prstClr val="black"/>
              </a:solidFill>
              <a:latin typeface="Calibri" charset="0"/>
              <a:ea typeface="ＭＳ Ｐゴシック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Calibri" charset="0"/>
              <a:ea typeface="ＭＳ Ｐゴシック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C249100C-E46F-1741-9046-9C10E26E9E1F}" type="slidenum">
              <a:rPr lang="en-US" smtClean="0">
                <a:solidFill>
                  <a:prstClr val="black"/>
                </a:solidFill>
                <a:latin typeface="Calibri" charset="0"/>
                <a:ea typeface="ＭＳ Ｐゴシック" charset="0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prstClr val="black"/>
              </a:solidFill>
              <a:latin typeface="Calibri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34852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4AD29855-D0BF-0C47-95BA-497FAF79D83E}" type="datetimeFigureOut">
              <a:rPr lang="en-US" smtClean="0">
                <a:solidFill>
                  <a:prstClr val="black"/>
                </a:solidFill>
                <a:latin typeface="Calibri" charset="0"/>
                <a:ea typeface="ＭＳ Ｐゴシック" charset="0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9/23/2020</a:t>
            </a:fld>
            <a:endParaRPr lang="en-US">
              <a:solidFill>
                <a:prstClr val="black"/>
              </a:solidFill>
              <a:latin typeface="Calibri" charset="0"/>
              <a:ea typeface="ＭＳ Ｐゴシック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Calibri" charset="0"/>
              <a:ea typeface="ＭＳ Ｐゴシック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6EAC803D-01C2-3141-BF9F-21544A82DFB4}" type="slidenum">
              <a:rPr lang="en-US" smtClean="0">
                <a:solidFill>
                  <a:prstClr val="black"/>
                </a:solidFill>
                <a:latin typeface="Calibri" charset="0"/>
                <a:ea typeface="ＭＳ Ｐゴシック" charset="0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prstClr val="black"/>
              </a:solidFill>
              <a:latin typeface="Calibri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22589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82F68B94-9A51-B54D-9E90-4C531983117A}" type="datetimeFigureOut">
              <a:rPr lang="en-US" smtClean="0">
                <a:solidFill>
                  <a:prstClr val="black"/>
                </a:solidFill>
                <a:latin typeface="Calibri" charset="0"/>
                <a:ea typeface="ＭＳ Ｐゴシック" charset="0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9/23/2020</a:t>
            </a:fld>
            <a:endParaRPr lang="en-US">
              <a:solidFill>
                <a:prstClr val="black"/>
              </a:solidFill>
              <a:latin typeface="Calibri" charset="0"/>
              <a:ea typeface="ＭＳ Ｐゴシック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Calibri" charset="0"/>
              <a:ea typeface="ＭＳ Ｐゴシック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7B134554-C3D8-0E49-9E77-80598B4CBADE}" type="slidenum">
              <a:rPr lang="en-US" smtClean="0">
                <a:solidFill>
                  <a:prstClr val="black"/>
                </a:solidFill>
                <a:latin typeface="Calibri" charset="0"/>
                <a:ea typeface="ＭＳ Ｐゴシック" charset="0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prstClr val="black"/>
              </a:solidFill>
              <a:latin typeface="Calibri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21856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A8F040D6-BCD8-2342-9FA5-A37AB6D38B92}" type="datetimeFigureOut">
              <a:rPr lang="en-US" smtClean="0">
                <a:solidFill>
                  <a:prstClr val="black"/>
                </a:solidFill>
                <a:latin typeface="Calibri" charset="0"/>
                <a:ea typeface="ＭＳ Ｐゴシック" charset="0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9/23/2020</a:t>
            </a:fld>
            <a:endParaRPr lang="en-US">
              <a:solidFill>
                <a:prstClr val="black"/>
              </a:solidFill>
              <a:latin typeface="Calibri" charset="0"/>
              <a:ea typeface="ＭＳ Ｐゴシック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Calibri" charset="0"/>
              <a:ea typeface="ＭＳ Ｐゴシック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ED007FB2-0B93-1440-B316-F7D077EA6BD9}" type="slidenum">
              <a:rPr lang="en-US" smtClean="0">
                <a:solidFill>
                  <a:prstClr val="black"/>
                </a:solidFill>
                <a:latin typeface="Calibri" charset="0"/>
                <a:ea typeface="ＭＳ Ｐゴシック" charset="0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prstClr val="black"/>
              </a:solidFill>
              <a:latin typeface="Calibri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75613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B9A513D6-B863-1F4E-B254-78445707283B}" type="datetimeFigureOut">
              <a:rPr lang="en-US" smtClean="0">
                <a:solidFill>
                  <a:prstClr val="black"/>
                </a:solidFill>
                <a:latin typeface="Calibri" charset="0"/>
                <a:ea typeface="ＭＳ Ｐゴシック" charset="0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9/23/2020</a:t>
            </a:fld>
            <a:endParaRPr lang="en-US">
              <a:solidFill>
                <a:prstClr val="black"/>
              </a:solidFill>
              <a:latin typeface="Calibri" charset="0"/>
              <a:ea typeface="ＭＳ Ｐゴシック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Calibri" charset="0"/>
              <a:ea typeface="ＭＳ Ｐゴシック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5309ABE6-2591-534D-804A-AA2321DD1FDF}" type="slidenum">
              <a:rPr lang="en-US" smtClean="0">
                <a:solidFill>
                  <a:prstClr val="black"/>
                </a:solidFill>
                <a:latin typeface="Calibri" charset="0"/>
                <a:ea typeface="ＭＳ Ｐゴシック" charset="0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prstClr val="black"/>
              </a:solidFill>
              <a:latin typeface="Calibri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08149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BD55E3F2-7A94-D144-AE3E-C350078456B8}" type="datetimeFigureOut">
              <a:rPr lang="en-US" smtClean="0">
                <a:solidFill>
                  <a:prstClr val="black"/>
                </a:solidFill>
                <a:latin typeface="Calibri" charset="0"/>
                <a:ea typeface="ＭＳ Ｐゴシック" charset="0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9/23/2020</a:t>
            </a:fld>
            <a:endParaRPr lang="en-US">
              <a:solidFill>
                <a:prstClr val="black"/>
              </a:solidFill>
              <a:latin typeface="Calibri" charset="0"/>
              <a:ea typeface="ＭＳ Ｐゴシック" charset="0"/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Calibri" charset="0"/>
              <a:ea typeface="ＭＳ Ｐゴシック" charset="0"/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6E2FAF06-2ECC-0542-AEF2-0C72032D3865}" type="slidenum">
              <a:rPr lang="en-US" smtClean="0">
                <a:solidFill>
                  <a:prstClr val="black"/>
                </a:solidFill>
                <a:latin typeface="Calibri" charset="0"/>
                <a:ea typeface="ＭＳ Ｐゴシック" charset="0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prstClr val="black"/>
              </a:solidFill>
              <a:latin typeface="Calibri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18630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48DF3A5A-49D2-124B-822B-D0A61136BEBA}" type="datetimeFigureOut">
              <a:rPr lang="en-US" smtClean="0">
                <a:solidFill>
                  <a:prstClr val="black"/>
                </a:solidFill>
                <a:latin typeface="Calibri" charset="0"/>
                <a:ea typeface="ＭＳ Ｐゴシック" charset="0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9/23/2020</a:t>
            </a:fld>
            <a:endParaRPr lang="en-US">
              <a:solidFill>
                <a:prstClr val="black"/>
              </a:solidFill>
              <a:latin typeface="Calibri" charset="0"/>
              <a:ea typeface="ＭＳ Ｐゴシック" charset="0"/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Calibri" charset="0"/>
              <a:ea typeface="ＭＳ Ｐゴシック" charset="0"/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5F42CEB2-ABCE-0C4D-9008-F1E2A5CADA67}" type="slidenum">
              <a:rPr lang="en-US" smtClean="0">
                <a:solidFill>
                  <a:prstClr val="black"/>
                </a:solidFill>
                <a:latin typeface="Calibri" charset="0"/>
                <a:ea typeface="ＭＳ Ｐゴシック" charset="0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prstClr val="black"/>
              </a:solidFill>
              <a:latin typeface="Calibri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39474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A0688B70-DE7E-484D-9649-53DD626C5424}" type="datetimeFigureOut">
              <a:rPr lang="en-US" smtClean="0">
                <a:solidFill>
                  <a:prstClr val="black"/>
                </a:solidFill>
                <a:latin typeface="Calibri" charset="0"/>
                <a:ea typeface="ＭＳ Ｐゴシック" charset="0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9/23/2020</a:t>
            </a:fld>
            <a:endParaRPr lang="en-US">
              <a:solidFill>
                <a:prstClr val="black"/>
              </a:solidFill>
              <a:latin typeface="Calibri" charset="0"/>
              <a:ea typeface="ＭＳ Ｐゴシック" charset="0"/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Calibri" charset="0"/>
              <a:ea typeface="ＭＳ Ｐゴシック" charset="0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646B8B50-CD79-DC41-AC08-5CB27CEFC99F}" type="slidenum">
              <a:rPr lang="en-US" smtClean="0">
                <a:solidFill>
                  <a:prstClr val="black"/>
                </a:solidFill>
                <a:latin typeface="Calibri" charset="0"/>
                <a:ea typeface="ＭＳ Ｐゴシック" charset="0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prstClr val="black"/>
              </a:solidFill>
              <a:latin typeface="Calibri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528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12536C30-3091-FD4A-92B6-8C1F33D17235}" type="datetimeFigureOut">
              <a:rPr lang="en-US" smtClean="0">
                <a:solidFill>
                  <a:prstClr val="black"/>
                </a:solidFill>
                <a:latin typeface="Calibri" charset="0"/>
                <a:ea typeface="ＭＳ Ｐゴシック" charset="0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9/23/2020</a:t>
            </a:fld>
            <a:endParaRPr lang="en-US">
              <a:solidFill>
                <a:prstClr val="black"/>
              </a:solidFill>
              <a:latin typeface="Calibri" charset="0"/>
              <a:ea typeface="ＭＳ Ｐゴシック" charset="0"/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Calibri" charset="0"/>
              <a:ea typeface="ＭＳ Ｐゴシック" charset="0"/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4C2F3C21-AC88-014D-8E4F-1842E2844B39}" type="slidenum">
              <a:rPr lang="en-US" smtClean="0">
                <a:solidFill>
                  <a:prstClr val="black"/>
                </a:solidFill>
                <a:latin typeface="Calibri" charset="0"/>
                <a:ea typeface="ＭＳ Ｐゴシック" charset="0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prstClr val="black"/>
              </a:solidFill>
              <a:latin typeface="Calibri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7169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1556D172-0DF9-1B45-B7DC-702877866F64}" type="datetimeFigureOut">
              <a:rPr lang="en-US" smtClean="0">
                <a:solidFill>
                  <a:prstClr val="black"/>
                </a:solidFill>
                <a:latin typeface="Calibri" charset="0"/>
                <a:ea typeface="ＭＳ Ｐゴシック" charset="0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9/23/2020</a:t>
            </a:fld>
            <a:endParaRPr lang="en-US">
              <a:solidFill>
                <a:prstClr val="black"/>
              </a:solidFill>
              <a:latin typeface="Calibri" charset="0"/>
              <a:ea typeface="ＭＳ Ｐゴシック" charset="0"/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Calibri" charset="0"/>
              <a:ea typeface="ＭＳ Ｐゴシック" charset="0"/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FDE70C11-08F6-C245-996C-67C089C8904D}" type="slidenum">
              <a:rPr lang="en-US" smtClean="0">
                <a:solidFill>
                  <a:prstClr val="black"/>
                </a:solidFill>
                <a:latin typeface="Calibri" charset="0"/>
                <a:ea typeface="ＭＳ Ｐゴシック" charset="0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prstClr val="black"/>
              </a:solidFill>
              <a:latin typeface="Calibri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63220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B9715EFD-0AC6-B449-A2DA-D28D79027907}" type="datetimeFigureOut">
              <a:rPr lang="en-US" smtClean="0">
                <a:solidFill>
                  <a:prstClr val="black"/>
                </a:solidFill>
                <a:latin typeface="Calibri" charset="0"/>
                <a:ea typeface="ＭＳ Ｐゴシック" charset="0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9/23/2020</a:t>
            </a:fld>
            <a:endParaRPr lang="en-US">
              <a:solidFill>
                <a:prstClr val="black"/>
              </a:solidFill>
              <a:latin typeface="Calibri" charset="0"/>
              <a:ea typeface="ＭＳ Ｐゴシック" charset="0"/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Calibri" charset="0"/>
              <a:ea typeface="ＭＳ Ｐゴシック" charset="0"/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9C1AD24F-1CA9-1C40-A2AF-210F0E20D345}" type="slidenum">
              <a:rPr lang="en-US" smtClean="0">
                <a:solidFill>
                  <a:prstClr val="black"/>
                </a:solidFill>
                <a:latin typeface="Calibri" charset="0"/>
                <a:ea typeface="ＭＳ Ｐゴシック" charset="0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prstClr val="black"/>
              </a:solidFill>
              <a:latin typeface="Calibri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46108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289173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s://procurement.caltech.edu/quick-links/quick-links-forms" TargetMode="External"/><Relationship Id="rId3" Type="http://schemas.openxmlformats.org/officeDocument/2006/relationships/hyperlink" Target="mailto:pcardservices@Caltech.edu" TargetMode="External"/><Relationship Id="rId7" Type="http://schemas.openxmlformats.org/officeDocument/2006/relationships/hyperlink" Target="https://procurement.caltech.edu/documents/14080/P-Card_policy_-_U.S._Bank_7-31-20.pdf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procurement.caltech.edu/training" TargetMode="External"/><Relationship Id="rId5" Type="http://schemas.openxmlformats.org/officeDocument/2006/relationships/hyperlink" Target="https://procurement.caltech.edu/p-card" TargetMode="External"/><Relationship Id="rId4" Type="http://schemas.openxmlformats.org/officeDocument/2006/relationships/hyperlink" Target="mailto:TravelServices@Caltech.edu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6"/>
          <p:cNvSpPr>
            <a:spLocks noGrp="1"/>
          </p:cNvSpPr>
          <p:nvPr>
            <p:ph type="title"/>
          </p:nvPr>
        </p:nvSpPr>
        <p:spPr bwMode="auto">
          <a:xfrm>
            <a:off x="478251" y="1723268"/>
            <a:ext cx="9945909" cy="3554125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eaLnBrk="1" hangingPunct="1"/>
            <a:r>
              <a:rPr lang="en-US" b="1" dirty="0" smtClean="0">
                <a:solidFill>
                  <a:srgbClr val="696B73"/>
                </a:solidFill>
                <a:latin typeface="Arial" charset="0"/>
                <a:cs typeface="Arial" charset="0"/>
              </a:rPr>
              <a:t>Receipts:</a:t>
            </a:r>
            <a:br>
              <a:rPr lang="en-US" b="1" dirty="0" smtClean="0">
                <a:solidFill>
                  <a:srgbClr val="696B73"/>
                </a:solidFill>
                <a:latin typeface="Arial" charset="0"/>
                <a:cs typeface="Arial" charset="0"/>
              </a:rPr>
            </a:br>
            <a:r>
              <a:rPr lang="en-US" b="1" dirty="0" smtClean="0">
                <a:solidFill>
                  <a:srgbClr val="696B73"/>
                </a:solidFill>
                <a:latin typeface="Arial" charset="0"/>
                <a:cs typeface="Arial" charset="0"/>
              </a:rPr>
              <a:t>    * Adding into </a:t>
            </a:r>
            <a:r>
              <a:rPr lang="en-US" b="1" dirty="0" err="1" smtClean="0">
                <a:solidFill>
                  <a:srgbClr val="696B73"/>
                </a:solidFill>
                <a:latin typeface="Arial" charset="0"/>
                <a:cs typeface="Arial" charset="0"/>
              </a:rPr>
              <a:t>CardQuest</a:t>
            </a:r>
            <a:r>
              <a:rPr lang="en-US" b="1" dirty="0" smtClean="0">
                <a:solidFill>
                  <a:srgbClr val="696B73"/>
                </a:solidFill>
                <a:latin typeface="Arial" charset="0"/>
                <a:cs typeface="Arial" charset="0"/>
              </a:rPr>
              <a:t/>
            </a:r>
            <a:br>
              <a:rPr lang="en-US" b="1" dirty="0" smtClean="0">
                <a:solidFill>
                  <a:srgbClr val="696B73"/>
                </a:solidFill>
                <a:latin typeface="Arial" charset="0"/>
                <a:cs typeface="Arial" charset="0"/>
              </a:rPr>
            </a:br>
            <a:r>
              <a:rPr lang="en-US" b="1" dirty="0" smtClean="0">
                <a:solidFill>
                  <a:srgbClr val="696B73"/>
                </a:solidFill>
                <a:latin typeface="Arial" charset="0"/>
                <a:cs typeface="Arial" charset="0"/>
              </a:rPr>
              <a:t>    * Activating </a:t>
            </a:r>
            <a:br>
              <a:rPr lang="en-US" b="1" dirty="0" smtClean="0">
                <a:solidFill>
                  <a:srgbClr val="696B73"/>
                </a:solidFill>
                <a:latin typeface="Arial" charset="0"/>
                <a:cs typeface="Arial" charset="0"/>
              </a:rPr>
            </a:br>
            <a:endParaRPr lang="en-US" b="1" dirty="0">
              <a:solidFill>
                <a:srgbClr val="696B73"/>
              </a:solidFill>
              <a:latin typeface="Arial" charset="0"/>
              <a:cs typeface="Arial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739236" y="5911366"/>
            <a:ext cx="10481758" cy="32234"/>
          </a:xfrm>
          <a:prstGeom prst="line">
            <a:avLst/>
          </a:prstGeom>
          <a:ln w="28575">
            <a:solidFill>
              <a:srgbClr val="FF6E1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2410" b="95181" l="0" r="95833">
                        <a14:foregroundMark x1="76042" y1="4819" x2="9375" y2="3614"/>
                        <a14:foregroundMark x1="6250" y1="6024" x2="3125" y2="62651"/>
                        <a14:foregroundMark x1="4167" y1="68675" x2="37500" y2="97590"/>
                        <a14:foregroundMark x1="7292" y1="72289" x2="17708" y2="87952"/>
                        <a14:foregroundMark x1="5208" y1="34940" x2="2083" y2="34940"/>
                        <a14:foregroundMark x1="19792" y1="90361" x2="36458" y2="93976"/>
                        <a14:foregroundMark x1="38542" y1="96386" x2="68750" y2="92771"/>
                        <a14:foregroundMark x1="76042" y1="9639" x2="89583" y2="26506"/>
                        <a14:foregroundMark x1="3125" y1="27711" x2="4167" y2="4819"/>
                        <a14:foregroundMark x1="82292" y1="9639" x2="96875" y2="22892"/>
                        <a14:foregroundMark x1="98958" y1="26506" x2="98958" y2="26506"/>
                        <a14:foregroundMark x1="61458" y1="95181" x2="82292" y2="93976"/>
                        <a14:foregroundMark x1="76042" y1="0" x2="82292" y2="2410"/>
                        <a14:backgroundMark x1="94792" y1="1205" x2="98958" y2="4819"/>
                        <a14:backgroundMark x1="92708" y1="8434" x2="92708" y2="8434"/>
                        <a14:backgroundMark x1="84375" y1="0" x2="82292" y2="0"/>
                        <a14:backgroundMark x1="98958" y1="21687" x2="98958" y2="22892"/>
                        <a14:backgroundMark x1="85417" y1="3614" x2="78125" y2="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157" y="6114296"/>
            <a:ext cx="382079" cy="32749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722" y="143944"/>
            <a:ext cx="3306551" cy="42211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5366" y="6207462"/>
            <a:ext cx="1105800" cy="1411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4122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739236" y="5911366"/>
            <a:ext cx="10481758" cy="32234"/>
          </a:xfrm>
          <a:prstGeom prst="line">
            <a:avLst/>
          </a:prstGeom>
          <a:ln w="28575">
            <a:solidFill>
              <a:srgbClr val="FF6E1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2410" b="95181" l="0" r="95833">
                        <a14:foregroundMark x1="76042" y1="4819" x2="9375" y2="3614"/>
                        <a14:foregroundMark x1="6250" y1="6024" x2="3125" y2="62651"/>
                        <a14:foregroundMark x1="4167" y1="68675" x2="37500" y2="97590"/>
                        <a14:foregroundMark x1="7292" y1="72289" x2="17708" y2="87952"/>
                        <a14:foregroundMark x1="5208" y1="34940" x2="2083" y2="34940"/>
                        <a14:foregroundMark x1="19792" y1="90361" x2="36458" y2="93976"/>
                        <a14:foregroundMark x1="38542" y1="96386" x2="68750" y2="92771"/>
                        <a14:foregroundMark x1="76042" y1="9639" x2="89583" y2="26506"/>
                        <a14:foregroundMark x1="3125" y1="27711" x2="4167" y2="4819"/>
                        <a14:foregroundMark x1="82292" y1="9639" x2="96875" y2="22892"/>
                        <a14:foregroundMark x1="98958" y1="26506" x2="98958" y2="26506"/>
                        <a14:foregroundMark x1="61458" y1="95181" x2="82292" y2="93976"/>
                        <a14:foregroundMark x1="76042" y1="0" x2="82292" y2="2410"/>
                        <a14:backgroundMark x1="94792" y1="1205" x2="98958" y2="4819"/>
                        <a14:backgroundMark x1="92708" y1="8434" x2="92708" y2="8434"/>
                        <a14:backgroundMark x1="84375" y1="0" x2="82292" y2="0"/>
                        <a14:backgroundMark x1="98958" y1="21687" x2="98958" y2="22892"/>
                        <a14:backgroundMark x1="85417" y1="3614" x2="78125" y2="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157" y="6114296"/>
            <a:ext cx="382079" cy="32749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722" y="143944"/>
            <a:ext cx="3306551" cy="42211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5366" y="6207462"/>
            <a:ext cx="1105800" cy="14116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277767" y="1071054"/>
            <a:ext cx="9404695" cy="4669616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474358" y="449224"/>
            <a:ext cx="62670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Go To User Profile, scroll down: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4449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" y="430878"/>
            <a:ext cx="11963400" cy="1143000"/>
          </a:xfrm>
        </p:spPr>
        <p:txBody>
          <a:bodyPr/>
          <a:lstStyle/>
          <a:p>
            <a:r>
              <a:rPr lang="en-US" sz="3600" dirty="0" smtClean="0"/>
              <a:t>Goods &amp; Services Expense Report Entry: </a:t>
            </a:r>
            <a:r>
              <a:rPr lang="en-US" sz="3600" dirty="0" smtClean="0">
                <a:solidFill>
                  <a:schemeClr val="accent1"/>
                </a:solidFill>
              </a:rPr>
              <a:t>Add Receipts</a:t>
            </a:r>
            <a:endParaRPr lang="en-US" sz="3600" dirty="0">
              <a:solidFill>
                <a:schemeClr val="accent1"/>
              </a:solidFill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4750" y="1251524"/>
            <a:ext cx="9842500" cy="47950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36539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" y="430878"/>
            <a:ext cx="11963400" cy="1143000"/>
          </a:xfrm>
        </p:spPr>
        <p:txBody>
          <a:bodyPr/>
          <a:lstStyle/>
          <a:p>
            <a:r>
              <a:rPr lang="en-US" sz="3600" dirty="0" smtClean="0"/>
              <a:t>Goods &amp; Services Expense Report Entry: </a:t>
            </a:r>
            <a:r>
              <a:rPr lang="en-US" sz="3600" dirty="0" smtClean="0">
                <a:solidFill>
                  <a:schemeClr val="accent1"/>
                </a:solidFill>
              </a:rPr>
              <a:t>Add Receipts</a:t>
            </a:r>
            <a:endParaRPr lang="en-US" sz="3600" dirty="0">
              <a:solidFill>
                <a:schemeClr val="accent1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2512" y="1183904"/>
            <a:ext cx="10206976" cy="49755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14662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5"/>
          <p:cNvSpPr>
            <a:spLocks noGrp="1"/>
          </p:cNvSpPr>
          <p:nvPr>
            <p:ph type="title"/>
          </p:nvPr>
        </p:nvSpPr>
        <p:spPr>
          <a:xfrm>
            <a:off x="419100" y="258003"/>
            <a:ext cx="11595100" cy="1143000"/>
          </a:xfrm>
        </p:spPr>
        <p:txBody>
          <a:bodyPr/>
          <a:lstStyle/>
          <a:p>
            <a:r>
              <a:rPr lang="en-US" sz="3600" dirty="0" smtClean="0"/>
              <a:t>Goods &amp; Services Expense Report Entry: </a:t>
            </a:r>
            <a:r>
              <a:rPr lang="en-US" sz="3600" dirty="0" smtClean="0">
                <a:solidFill>
                  <a:schemeClr val="accent1"/>
                </a:solidFill>
              </a:rPr>
              <a:t>Add Receipts</a:t>
            </a:r>
            <a:endParaRPr lang="en-US" sz="3600" dirty="0">
              <a:solidFill>
                <a:schemeClr val="accent1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171450" y="952500"/>
            <a:ext cx="1184275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6245" y="1279467"/>
            <a:ext cx="5054600" cy="521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Snagit_PPT187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58" y="1295399"/>
            <a:ext cx="4546600" cy="52871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3322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9604" y="295896"/>
            <a:ext cx="6288778" cy="302728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15479" y="3527355"/>
            <a:ext cx="7571339" cy="3133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79286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352" y="239706"/>
            <a:ext cx="3677483" cy="469466"/>
          </a:xfrm>
          <a:prstGeom prst="rect">
            <a:avLst/>
          </a:prstGeom>
        </p:spPr>
      </p:pic>
      <p:sp>
        <p:nvSpPr>
          <p:cNvPr id="10" name="Title 6"/>
          <p:cNvSpPr txBox="1">
            <a:spLocks/>
          </p:cNvSpPr>
          <p:nvPr/>
        </p:nvSpPr>
        <p:spPr bwMode="auto">
          <a:xfrm>
            <a:off x="0" y="1315184"/>
            <a:ext cx="12072731" cy="137500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rgbClr val="696B73"/>
                </a:solidFill>
                <a:latin typeface="Arial" charset="0"/>
                <a:cs typeface="Arial" charset="0"/>
              </a:rPr>
              <a:t>Contact: </a:t>
            </a:r>
            <a:r>
              <a:rPr lang="en-US" sz="2400" b="1" dirty="0" smtClean="0">
                <a:solidFill>
                  <a:srgbClr val="696B73"/>
                </a:solidFill>
                <a:latin typeface="Arial" charset="0"/>
                <a:cs typeface="Arial" charset="0"/>
                <a:hlinkClick r:id="rId3"/>
              </a:rPr>
              <a:t>pcardservices@Caltech.edu</a:t>
            </a:r>
            <a:r>
              <a:rPr lang="en-US" sz="2400" b="1" dirty="0">
                <a:solidFill>
                  <a:srgbClr val="696B73"/>
                </a:solidFill>
                <a:latin typeface="Arial" charset="0"/>
                <a:cs typeface="Arial" charset="0"/>
              </a:rPr>
              <a:t> </a:t>
            </a:r>
            <a:r>
              <a:rPr lang="en-US" sz="2400" b="1" dirty="0" smtClean="0">
                <a:solidFill>
                  <a:srgbClr val="696B73"/>
                </a:solidFill>
                <a:latin typeface="Arial" charset="0"/>
                <a:cs typeface="Arial" charset="0"/>
              </a:rPr>
              <a:t>for any questions or concerns on your P-Card needs (Replacement, Fraud, G&amp;S assistance). </a:t>
            </a:r>
          </a:p>
          <a:p>
            <a:pPr marL="1371600" lvl="2" indent="-457200" algn="l">
              <a:buFont typeface="Arial" panose="020B0604020202020204" pitchFamily="34" charset="0"/>
              <a:buChar char="•"/>
            </a:pPr>
            <a:r>
              <a:rPr lang="en-US" sz="1800" b="1" i="1" dirty="0" smtClean="0">
                <a:solidFill>
                  <a:srgbClr val="696B73"/>
                </a:solidFill>
                <a:cs typeface="Arial" charset="0"/>
              </a:rPr>
              <a:t>If you have travel concerns please contact Travel Services at </a:t>
            </a:r>
            <a:r>
              <a:rPr lang="en-US" sz="1800" b="1" i="1" dirty="0" smtClean="0">
                <a:solidFill>
                  <a:srgbClr val="696B73"/>
                </a:solidFill>
                <a:cs typeface="Arial" charset="0"/>
                <a:hlinkClick r:id="rId4"/>
              </a:rPr>
              <a:t>TravelServices@Caltech.edu</a:t>
            </a:r>
            <a:r>
              <a:rPr lang="en-US" sz="1800" b="1" i="1" dirty="0" smtClean="0">
                <a:solidFill>
                  <a:srgbClr val="696B73"/>
                </a:solidFill>
                <a:cs typeface="Arial" charset="0"/>
              </a:rPr>
              <a:t> </a:t>
            </a:r>
          </a:p>
          <a:p>
            <a:pPr lvl="2" algn="l"/>
            <a:endParaRPr lang="en-US" sz="2000" i="1" dirty="0">
              <a:solidFill>
                <a:schemeClr val="accent1"/>
              </a:solidFill>
            </a:endParaRPr>
          </a:p>
          <a:p>
            <a:endParaRPr lang="en-US" sz="3500" b="1" dirty="0">
              <a:solidFill>
                <a:srgbClr val="696B73"/>
              </a:solidFill>
              <a:latin typeface="Arial" charset="0"/>
              <a:cs typeface="Arial" charset="0"/>
            </a:endParaRPr>
          </a:p>
        </p:txBody>
      </p:sp>
      <p:sp>
        <p:nvSpPr>
          <p:cNvPr id="4" name="Title 6"/>
          <p:cNvSpPr txBox="1">
            <a:spLocks/>
          </p:cNvSpPr>
          <p:nvPr/>
        </p:nvSpPr>
        <p:spPr bwMode="auto">
          <a:xfrm>
            <a:off x="0" y="2690192"/>
            <a:ext cx="12072731" cy="326666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rgbClr val="696B73"/>
                </a:solidFill>
                <a:latin typeface="Arial" charset="0"/>
                <a:cs typeface="Arial" charset="0"/>
              </a:rPr>
              <a:t>P- Card Webpage</a:t>
            </a:r>
            <a:r>
              <a:rPr lang="en-US" sz="2400" b="1" dirty="0">
                <a:solidFill>
                  <a:srgbClr val="696B73"/>
                </a:solidFill>
                <a:latin typeface="Arial" charset="0"/>
                <a:cs typeface="Arial" charset="0"/>
              </a:rPr>
              <a:t>: </a:t>
            </a:r>
            <a:r>
              <a:rPr lang="en-US" sz="2400" b="1" dirty="0">
                <a:solidFill>
                  <a:srgbClr val="696B73"/>
                </a:solidFill>
                <a:latin typeface="Arial" charset="0"/>
                <a:cs typeface="Arial" charset="0"/>
                <a:hlinkClick r:id="rId5"/>
              </a:rPr>
              <a:t>https://</a:t>
            </a:r>
            <a:r>
              <a:rPr lang="en-US" sz="2400" b="1" dirty="0" smtClean="0">
                <a:solidFill>
                  <a:srgbClr val="696B73"/>
                </a:solidFill>
                <a:latin typeface="Arial" charset="0"/>
                <a:cs typeface="Arial" charset="0"/>
                <a:hlinkClick r:id="rId5"/>
              </a:rPr>
              <a:t>procurement.caltech.edu/p-card</a:t>
            </a:r>
            <a:r>
              <a:rPr lang="en-US" sz="2400" b="1" dirty="0" smtClean="0">
                <a:solidFill>
                  <a:srgbClr val="696B73"/>
                </a:solidFill>
                <a:latin typeface="Arial" charset="0"/>
                <a:cs typeface="Arial" charset="0"/>
              </a:rPr>
              <a:t> </a:t>
            </a:r>
          </a:p>
          <a:p>
            <a:pPr marL="1371600" lvl="2" indent="-457200" algn="l">
              <a:buFont typeface="Arial" panose="020B0604020202020204" pitchFamily="34" charset="0"/>
              <a:buChar char="•"/>
            </a:pPr>
            <a:r>
              <a:rPr lang="en-US" sz="2400" b="1" i="1" dirty="0" smtClean="0">
                <a:solidFill>
                  <a:srgbClr val="696B73"/>
                </a:solidFill>
                <a:cs typeface="Arial" charset="0"/>
              </a:rPr>
              <a:t>You will need to log in, only accessible with Caltech Credentials</a:t>
            </a:r>
          </a:p>
          <a:p>
            <a:pPr marL="1371600" lvl="2" indent="-457200" algn="l">
              <a:buFont typeface="Arial" panose="020B0604020202020204" pitchFamily="34" charset="0"/>
              <a:buChar char="•"/>
            </a:pPr>
            <a:endParaRPr lang="en-US" sz="2400" b="1" i="1" dirty="0" smtClean="0">
              <a:solidFill>
                <a:srgbClr val="696B73"/>
              </a:solidFill>
              <a:cs typeface="Arial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rgbClr val="696B73"/>
                </a:solidFill>
                <a:latin typeface="Arial" charset="0"/>
                <a:cs typeface="Arial" charset="0"/>
              </a:rPr>
              <a:t>Training User </a:t>
            </a:r>
            <a:r>
              <a:rPr lang="en-US" sz="2400" b="1" dirty="0">
                <a:solidFill>
                  <a:srgbClr val="696B73"/>
                </a:solidFill>
                <a:latin typeface="Arial" charset="0"/>
                <a:cs typeface="Arial" charset="0"/>
              </a:rPr>
              <a:t>Guides: </a:t>
            </a:r>
            <a:r>
              <a:rPr lang="en-US" sz="2400" b="1" dirty="0">
                <a:solidFill>
                  <a:srgbClr val="696B73"/>
                </a:solidFill>
                <a:latin typeface="Arial" charset="0"/>
                <a:cs typeface="Arial" charset="0"/>
                <a:hlinkClick r:id="rId6"/>
              </a:rPr>
              <a:t>https://</a:t>
            </a:r>
            <a:r>
              <a:rPr lang="en-US" sz="2400" b="1" dirty="0" smtClean="0">
                <a:solidFill>
                  <a:srgbClr val="696B73"/>
                </a:solidFill>
                <a:latin typeface="Arial" charset="0"/>
                <a:cs typeface="Arial" charset="0"/>
                <a:hlinkClick r:id="rId6"/>
              </a:rPr>
              <a:t>procurement.caltech.edu/training</a:t>
            </a:r>
            <a:endParaRPr lang="en-US" sz="2400" b="1" dirty="0" smtClean="0">
              <a:solidFill>
                <a:srgbClr val="696B73"/>
              </a:solidFill>
              <a:latin typeface="Arial" charset="0"/>
              <a:cs typeface="Arial" charset="0"/>
            </a:endParaRPr>
          </a:p>
          <a:p>
            <a:pPr algn="l"/>
            <a:endParaRPr lang="en-US" sz="2400" b="1" dirty="0" smtClean="0">
              <a:solidFill>
                <a:srgbClr val="696B73"/>
              </a:solidFill>
              <a:latin typeface="Arial" charset="0"/>
              <a:cs typeface="Arial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rgbClr val="696B73"/>
                </a:solidFill>
                <a:latin typeface="Arial" charset="0"/>
                <a:cs typeface="Arial" charset="0"/>
              </a:rPr>
              <a:t> </a:t>
            </a:r>
            <a:r>
              <a:rPr lang="en-US" sz="2400" b="1" dirty="0">
                <a:solidFill>
                  <a:srgbClr val="696B73"/>
                </a:solidFill>
                <a:latin typeface="Arial" charset="0"/>
                <a:cs typeface="Arial" charset="0"/>
              </a:rPr>
              <a:t>P-Card Policy: </a:t>
            </a:r>
            <a:r>
              <a:rPr lang="en-US" sz="2400" b="1" dirty="0">
                <a:solidFill>
                  <a:srgbClr val="696B73"/>
                </a:solidFill>
                <a:latin typeface="Arial" charset="0"/>
                <a:cs typeface="Arial" charset="0"/>
                <a:hlinkClick r:id="rId7"/>
              </a:rPr>
              <a:t>https://procurement.caltech.edu/documents/14080/P-Card_policy_-_U.S._</a:t>
            </a:r>
            <a:r>
              <a:rPr lang="en-US" sz="2400" b="1" dirty="0" smtClean="0">
                <a:solidFill>
                  <a:srgbClr val="696B73"/>
                </a:solidFill>
                <a:latin typeface="Arial" charset="0"/>
                <a:cs typeface="Arial" charset="0"/>
                <a:hlinkClick r:id="rId7"/>
              </a:rPr>
              <a:t>Bank_7-31-20.pdf</a:t>
            </a:r>
            <a:r>
              <a:rPr lang="en-US" sz="2400" b="1" dirty="0" smtClean="0">
                <a:solidFill>
                  <a:srgbClr val="696B73"/>
                </a:solidFill>
                <a:latin typeface="Arial" charset="0"/>
                <a:cs typeface="Arial" charset="0"/>
              </a:rPr>
              <a:t>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sz="2400" b="1" dirty="0" smtClean="0">
              <a:solidFill>
                <a:srgbClr val="696B73"/>
              </a:solidFill>
              <a:latin typeface="Arial" charset="0"/>
              <a:cs typeface="Arial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rgbClr val="696B73"/>
                </a:solidFill>
                <a:latin typeface="Arial" charset="0"/>
                <a:cs typeface="Arial" charset="0"/>
              </a:rPr>
              <a:t>Forms</a:t>
            </a:r>
            <a:r>
              <a:rPr lang="en-US" sz="2400" b="1" dirty="0">
                <a:solidFill>
                  <a:srgbClr val="696B73"/>
                </a:solidFill>
                <a:latin typeface="Arial" charset="0"/>
                <a:cs typeface="Arial" charset="0"/>
              </a:rPr>
              <a:t>: </a:t>
            </a:r>
            <a:r>
              <a:rPr lang="en-US" sz="2400" b="1" dirty="0">
                <a:solidFill>
                  <a:srgbClr val="696B73"/>
                </a:solidFill>
                <a:latin typeface="Arial" charset="0"/>
                <a:cs typeface="Arial" charset="0"/>
                <a:hlinkClick r:id="rId8"/>
              </a:rPr>
              <a:t>https://</a:t>
            </a:r>
            <a:r>
              <a:rPr lang="en-US" sz="2400" b="1" dirty="0" smtClean="0">
                <a:solidFill>
                  <a:srgbClr val="696B73"/>
                </a:solidFill>
                <a:latin typeface="Arial" charset="0"/>
                <a:cs typeface="Arial" charset="0"/>
                <a:hlinkClick r:id="rId8"/>
              </a:rPr>
              <a:t>procurement.caltech.edu/quick-links/quick-links-forms</a:t>
            </a:r>
            <a:r>
              <a:rPr lang="en-US" sz="2400" b="1" dirty="0" smtClean="0">
                <a:solidFill>
                  <a:srgbClr val="696B73"/>
                </a:solidFill>
                <a:latin typeface="Arial" charset="0"/>
                <a:cs typeface="Arial" charset="0"/>
              </a:rPr>
              <a:t> </a:t>
            </a:r>
          </a:p>
          <a:p>
            <a:endParaRPr lang="en-US" sz="3500" b="1" dirty="0">
              <a:solidFill>
                <a:srgbClr val="696B73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5836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34777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Caltech Identity Color Palette">
      <a:dk1>
        <a:sysClr val="windowText" lastClr="000000"/>
      </a:dk1>
      <a:lt1>
        <a:sysClr val="window" lastClr="FFFFFF"/>
      </a:lt1>
      <a:dk2>
        <a:srgbClr val="76777B"/>
      </a:dk2>
      <a:lt2>
        <a:srgbClr val="EEECE1"/>
      </a:lt2>
      <a:accent1>
        <a:srgbClr val="FF6E1E"/>
      </a:accent1>
      <a:accent2>
        <a:srgbClr val="C8C8C8"/>
      </a:accent2>
      <a:accent3>
        <a:srgbClr val="AAA99F"/>
      </a:accent3>
      <a:accent4>
        <a:srgbClr val="7A303F"/>
      </a:accent4>
      <a:accent5>
        <a:srgbClr val="00AFAB"/>
      </a:accent5>
      <a:accent6>
        <a:srgbClr val="849895"/>
      </a:accent6>
      <a:hlink>
        <a:srgbClr val="FF6E1E"/>
      </a:hlink>
      <a:folHlink>
        <a:srgbClr val="00A8E2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4502</TotalTime>
  <Words>121</Words>
  <Application>Microsoft Office PowerPoint</Application>
  <PresentationFormat>Widescreen</PresentationFormat>
  <Paragraphs>15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ＭＳ Ｐゴシック</vt:lpstr>
      <vt:lpstr>Arial</vt:lpstr>
      <vt:lpstr>Calibri</vt:lpstr>
      <vt:lpstr>1_Office Theme</vt:lpstr>
      <vt:lpstr>Receipts:     * Adding into CardQuest     * Activating  </vt:lpstr>
      <vt:lpstr>PowerPoint Presentation</vt:lpstr>
      <vt:lpstr>Goods &amp; Services Expense Report Entry: Add Receipts</vt:lpstr>
      <vt:lpstr>Goods &amp; Services Expense Report Entry: Add Receipts</vt:lpstr>
      <vt:lpstr>Goods &amp; Services Expense Report Entry: Add Receipts</vt:lpstr>
      <vt:lpstr>PowerPoint Presentation</vt:lpstr>
      <vt:lpstr>PowerPoint Presentation</vt:lpstr>
      <vt:lpstr>PowerPoint Presentation</vt:lpstr>
    </vt:vector>
  </TitlesOfParts>
  <Company>Caltech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Hurst, Sophia N.</dc:creator>
  <cp:lastModifiedBy>Gudino, Lupe</cp:lastModifiedBy>
  <cp:revision>122</cp:revision>
  <dcterms:created xsi:type="dcterms:W3CDTF">2016-05-23T22:24:37Z</dcterms:created>
  <dcterms:modified xsi:type="dcterms:W3CDTF">2020-09-23T09:22:42Z</dcterms:modified>
  <cp:contentStatus/>
</cp:coreProperties>
</file>