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8.xml" ContentType="application/vnd.openxmlformats-officedocument.themeOverride+xml"/>
  <Override PartName="/ppt/notesSlides/notesSlide47.xml" ContentType="application/vnd.openxmlformats-officedocument.presentationml.notesSlide+xml"/>
  <Override PartName="/ppt/theme/themeOverride9.xml" ContentType="application/vnd.openxmlformats-officedocument.themeOverride+xml"/>
  <Override PartName="/ppt/notesSlides/notesSlide48.xml" ContentType="application/vnd.openxmlformats-officedocument.presentationml.notesSlide+xml"/>
  <Override PartName="/ppt/theme/themeOverride10.xml" ContentType="application/vnd.openxmlformats-officedocument.themeOverride+xml"/>
  <Override PartName="/ppt/notesSlides/notesSlide49.xml" ContentType="application/vnd.openxmlformats-officedocument.presentationml.notesSlide+xml"/>
  <Override PartName="/ppt/theme/themeOverride11.xml" ContentType="application/vnd.openxmlformats-officedocument.themeOverride+xml"/>
  <Override PartName="/ppt/notesSlides/notesSlide50.xml" ContentType="application/vnd.openxmlformats-officedocument.presentationml.notesSlide+xml"/>
  <Override PartName="/ppt/theme/themeOverride12.xml" ContentType="application/vnd.openxmlformats-officedocument.themeOverride+xml"/>
  <Override PartName="/ppt/notesSlides/notesSlide51.xml" ContentType="application/vnd.openxmlformats-officedocument.presentationml.notesSlide+xml"/>
  <Override PartName="/ppt/theme/themeOverride13.xml" ContentType="application/vnd.openxmlformats-officedocument.themeOverride+xml"/>
  <Override PartName="/ppt/notesSlides/notesSlide52.xml" ContentType="application/vnd.openxmlformats-officedocument.presentationml.notesSlide+xml"/>
  <Override PartName="/ppt/theme/themeOverride1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5.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heme/themeOverride16.xml" ContentType="application/vnd.openxmlformats-officedocument.themeOverride+xml"/>
  <Override PartName="/ppt/notesSlides/notesSlide58.xml" ContentType="application/vnd.openxmlformats-officedocument.presentationml.notesSlide+xml"/>
  <Override PartName="/ppt/theme/themeOverride17.xml" ContentType="application/vnd.openxmlformats-officedocument.themeOverride+xml"/>
  <Override PartName="/ppt/notesSlides/notesSlide59.xml" ContentType="application/vnd.openxmlformats-officedocument.presentationml.notesSlide+xml"/>
  <Override PartName="/ppt/theme/themeOverride18.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320" r:id="rId3"/>
    <p:sldId id="279" r:id="rId4"/>
    <p:sldId id="339" r:id="rId5"/>
    <p:sldId id="340" r:id="rId6"/>
    <p:sldId id="342" r:id="rId7"/>
    <p:sldId id="258" r:id="rId8"/>
    <p:sldId id="269" r:id="rId9"/>
    <p:sldId id="270" r:id="rId10"/>
    <p:sldId id="271" r:id="rId11"/>
    <p:sldId id="272" r:id="rId12"/>
    <p:sldId id="274" r:id="rId13"/>
    <p:sldId id="275" r:id="rId14"/>
    <p:sldId id="277" r:id="rId15"/>
    <p:sldId id="278" r:id="rId16"/>
    <p:sldId id="280" r:id="rId17"/>
    <p:sldId id="281" r:id="rId18"/>
    <p:sldId id="288" r:id="rId19"/>
    <p:sldId id="283" r:id="rId20"/>
    <p:sldId id="282" r:id="rId21"/>
    <p:sldId id="286" r:id="rId22"/>
    <p:sldId id="292" r:id="rId23"/>
    <p:sldId id="294" r:id="rId24"/>
    <p:sldId id="293" r:id="rId25"/>
    <p:sldId id="324" r:id="rId26"/>
    <p:sldId id="325" r:id="rId27"/>
    <p:sldId id="289" r:id="rId28"/>
    <p:sldId id="295" r:id="rId29"/>
    <p:sldId id="296" r:id="rId30"/>
    <p:sldId id="297" r:id="rId31"/>
    <p:sldId id="300" r:id="rId32"/>
    <p:sldId id="302" r:id="rId33"/>
    <p:sldId id="323" r:id="rId34"/>
    <p:sldId id="303" r:id="rId35"/>
    <p:sldId id="304" r:id="rId36"/>
    <p:sldId id="311" r:id="rId37"/>
    <p:sldId id="305" r:id="rId38"/>
    <p:sldId id="309" r:id="rId39"/>
    <p:sldId id="307" r:id="rId40"/>
    <p:sldId id="313" r:id="rId41"/>
    <p:sldId id="314" r:id="rId42"/>
    <p:sldId id="315" r:id="rId43"/>
    <p:sldId id="319" r:id="rId44"/>
    <p:sldId id="360" r:id="rId45"/>
    <p:sldId id="344" r:id="rId46"/>
    <p:sldId id="345" r:id="rId47"/>
    <p:sldId id="346" r:id="rId48"/>
    <p:sldId id="348" r:id="rId49"/>
    <p:sldId id="361" r:id="rId50"/>
    <p:sldId id="353" r:id="rId51"/>
    <p:sldId id="354" r:id="rId52"/>
    <p:sldId id="355" r:id="rId53"/>
    <p:sldId id="356" r:id="rId54"/>
    <p:sldId id="357" r:id="rId55"/>
    <p:sldId id="358" r:id="rId56"/>
    <p:sldId id="359" r:id="rId57"/>
    <p:sldId id="351" r:id="rId58"/>
    <p:sldId id="338" r:id="rId59"/>
    <p:sldId id="316" r:id="rId60"/>
    <p:sldId id="330" r:id="rId61"/>
    <p:sldId id="327" r:id="rId62"/>
    <p:sldId id="329" r:id="rId63"/>
    <p:sldId id="328" r:id="rId64"/>
    <p:sldId id="268"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39A7B9A-60A1-45BF-9EF0-10581621C1B3}">
          <p14:sldIdLst>
            <p14:sldId id="256"/>
            <p14:sldId id="320"/>
            <p14:sldId id="279"/>
            <p14:sldId id="339"/>
            <p14:sldId id="340"/>
            <p14:sldId id="342"/>
            <p14:sldId id="258"/>
            <p14:sldId id="269"/>
            <p14:sldId id="270"/>
            <p14:sldId id="271"/>
            <p14:sldId id="272"/>
            <p14:sldId id="274"/>
            <p14:sldId id="275"/>
            <p14:sldId id="277"/>
            <p14:sldId id="278"/>
            <p14:sldId id="280"/>
            <p14:sldId id="281"/>
            <p14:sldId id="288"/>
            <p14:sldId id="283"/>
            <p14:sldId id="282"/>
            <p14:sldId id="286"/>
            <p14:sldId id="292"/>
            <p14:sldId id="294"/>
            <p14:sldId id="293"/>
            <p14:sldId id="324"/>
            <p14:sldId id="325"/>
            <p14:sldId id="289"/>
            <p14:sldId id="295"/>
            <p14:sldId id="296"/>
            <p14:sldId id="297"/>
            <p14:sldId id="300"/>
            <p14:sldId id="302"/>
            <p14:sldId id="323"/>
            <p14:sldId id="303"/>
            <p14:sldId id="304"/>
            <p14:sldId id="311"/>
            <p14:sldId id="305"/>
            <p14:sldId id="309"/>
            <p14:sldId id="307"/>
            <p14:sldId id="313"/>
          </p14:sldIdLst>
        </p14:section>
        <p14:section name="Untitled Section" id="{10ECFF2A-45AF-44AB-9EDF-388A1AB5712A}">
          <p14:sldIdLst>
            <p14:sldId id="314"/>
            <p14:sldId id="315"/>
            <p14:sldId id="319"/>
            <p14:sldId id="360"/>
            <p14:sldId id="344"/>
            <p14:sldId id="345"/>
            <p14:sldId id="346"/>
            <p14:sldId id="348"/>
            <p14:sldId id="361"/>
            <p14:sldId id="353"/>
            <p14:sldId id="354"/>
            <p14:sldId id="355"/>
            <p14:sldId id="356"/>
            <p14:sldId id="357"/>
            <p14:sldId id="358"/>
            <p14:sldId id="359"/>
            <p14:sldId id="351"/>
            <p14:sldId id="338"/>
            <p14:sldId id="316"/>
            <p14:sldId id="330"/>
            <p14:sldId id="327"/>
            <p14:sldId id="329"/>
            <p14:sldId id="328"/>
            <p14:sldId id="268"/>
          </p14:sldIdLst>
        </p14:section>
      </p14:sectionLst>
    </p:ext>
    <p:ext uri="{EFAFB233-063F-42B5-8137-9DF3F51BA10A}">
      <p15:sldGuideLst xmlns:p15="http://schemas.microsoft.com/office/powerpoint/2012/main">
        <p15:guide id="1" orient="horz" pos="84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84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2AA13-93FC-4CB3-AD36-A196015D74C0}" type="datetimeFigureOut">
              <a:rPr lang="en-US" smtClean="0"/>
              <a:t>2/10/2021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B933-EF5D-4977-8EF2-69F6C45CB59B}" type="slidenum">
              <a:rPr lang="en-US" smtClean="0"/>
              <a:t>‹#›</a:t>
            </a:fld>
            <a:endParaRPr lang="en-US"/>
          </a:p>
        </p:txBody>
      </p:sp>
    </p:spTree>
    <p:extLst>
      <p:ext uri="{BB962C8B-B14F-4D97-AF65-F5344CB8AC3E}">
        <p14:creationId xmlns:p14="http://schemas.microsoft.com/office/powerpoint/2010/main" val="109436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a:t>
            </a:fld>
            <a:endParaRPr lang="en-US"/>
          </a:p>
        </p:txBody>
      </p:sp>
    </p:spTree>
    <p:extLst>
      <p:ext uri="{BB962C8B-B14F-4D97-AF65-F5344CB8AC3E}">
        <p14:creationId xmlns:p14="http://schemas.microsoft.com/office/powerpoint/2010/main" val="12742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13</a:t>
            </a:fld>
            <a:endParaRPr lang="en-US"/>
          </a:p>
        </p:txBody>
      </p:sp>
    </p:spTree>
    <p:extLst>
      <p:ext uri="{BB962C8B-B14F-4D97-AF65-F5344CB8AC3E}">
        <p14:creationId xmlns:p14="http://schemas.microsoft.com/office/powerpoint/2010/main" val="352525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14</a:t>
            </a:fld>
            <a:endParaRPr lang="en-US"/>
          </a:p>
        </p:txBody>
      </p:sp>
    </p:spTree>
    <p:extLst>
      <p:ext uri="{BB962C8B-B14F-4D97-AF65-F5344CB8AC3E}">
        <p14:creationId xmlns:p14="http://schemas.microsoft.com/office/powerpoint/2010/main" val="209244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15</a:t>
            </a:fld>
            <a:endParaRPr lang="en-US"/>
          </a:p>
        </p:txBody>
      </p:sp>
    </p:spTree>
    <p:extLst>
      <p:ext uri="{BB962C8B-B14F-4D97-AF65-F5344CB8AC3E}">
        <p14:creationId xmlns:p14="http://schemas.microsoft.com/office/powerpoint/2010/main" val="90513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16</a:t>
            </a:fld>
            <a:endParaRPr lang="en-US"/>
          </a:p>
        </p:txBody>
      </p:sp>
    </p:spTree>
    <p:extLst>
      <p:ext uri="{BB962C8B-B14F-4D97-AF65-F5344CB8AC3E}">
        <p14:creationId xmlns:p14="http://schemas.microsoft.com/office/powerpoint/2010/main" val="272427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17</a:t>
            </a:fld>
            <a:endParaRPr lang="en-US"/>
          </a:p>
        </p:txBody>
      </p:sp>
    </p:spTree>
    <p:extLst>
      <p:ext uri="{BB962C8B-B14F-4D97-AF65-F5344CB8AC3E}">
        <p14:creationId xmlns:p14="http://schemas.microsoft.com/office/powerpoint/2010/main" val="286942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18</a:t>
            </a:fld>
            <a:endParaRPr lang="en-US"/>
          </a:p>
        </p:txBody>
      </p:sp>
    </p:spTree>
    <p:extLst>
      <p:ext uri="{BB962C8B-B14F-4D97-AF65-F5344CB8AC3E}">
        <p14:creationId xmlns:p14="http://schemas.microsoft.com/office/powerpoint/2010/main" val="251354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19</a:t>
            </a:fld>
            <a:endParaRPr lang="en-US"/>
          </a:p>
        </p:txBody>
      </p:sp>
    </p:spTree>
    <p:extLst>
      <p:ext uri="{BB962C8B-B14F-4D97-AF65-F5344CB8AC3E}">
        <p14:creationId xmlns:p14="http://schemas.microsoft.com/office/powerpoint/2010/main" val="120207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20</a:t>
            </a:fld>
            <a:endParaRPr lang="en-US"/>
          </a:p>
        </p:txBody>
      </p:sp>
    </p:spTree>
    <p:extLst>
      <p:ext uri="{BB962C8B-B14F-4D97-AF65-F5344CB8AC3E}">
        <p14:creationId xmlns:p14="http://schemas.microsoft.com/office/powerpoint/2010/main" val="68974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21</a:t>
            </a:fld>
            <a:endParaRPr lang="en-US"/>
          </a:p>
        </p:txBody>
      </p:sp>
    </p:spTree>
    <p:extLst>
      <p:ext uri="{BB962C8B-B14F-4D97-AF65-F5344CB8AC3E}">
        <p14:creationId xmlns:p14="http://schemas.microsoft.com/office/powerpoint/2010/main" val="3512584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22</a:t>
            </a:fld>
            <a:endParaRPr lang="en-US"/>
          </a:p>
        </p:txBody>
      </p:sp>
    </p:spTree>
    <p:extLst>
      <p:ext uri="{BB962C8B-B14F-4D97-AF65-F5344CB8AC3E}">
        <p14:creationId xmlns:p14="http://schemas.microsoft.com/office/powerpoint/2010/main" val="295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2</a:t>
            </a:fld>
            <a:endParaRPr lang="en-US"/>
          </a:p>
        </p:txBody>
      </p:sp>
    </p:spTree>
    <p:extLst>
      <p:ext uri="{BB962C8B-B14F-4D97-AF65-F5344CB8AC3E}">
        <p14:creationId xmlns:p14="http://schemas.microsoft.com/office/powerpoint/2010/main" val="229370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23</a:t>
            </a:fld>
            <a:endParaRPr lang="en-US"/>
          </a:p>
        </p:txBody>
      </p:sp>
    </p:spTree>
    <p:extLst>
      <p:ext uri="{BB962C8B-B14F-4D97-AF65-F5344CB8AC3E}">
        <p14:creationId xmlns:p14="http://schemas.microsoft.com/office/powerpoint/2010/main" val="3744136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24</a:t>
            </a:fld>
            <a:endParaRPr lang="en-US"/>
          </a:p>
        </p:txBody>
      </p:sp>
    </p:spTree>
    <p:extLst>
      <p:ext uri="{BB962C8B-B14F-4D97-AF65-F5344CB8AC3E}">
        <p14:creationId xmlns:p14="http://schemas.microsoft.com/office/powerpoint/2010/main" val="882222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25</a:t>
            </a:fld>
            <a:endParaRPr lang="en-US"/>
          </a:p>
        </p:txBody>
      </p:sp>
    </p:spTree>
    <p:extLst>
      <p:ext uri="{BB962C8B-B14F-4D97-AF65-F5344CB8AC3E}">
        <p14:creationId xmlns:p14="http://schemas.microsoft.com/office/powerpoint/2010/main" val="2584478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26</a:t>
            </a:fld>
            <a:endParaRPr lang="en-US"/>
          </a:p>
        </p:txBody>
      </p:sp>
    </p:spTree>
    <p:extLst>
      <p:ext uri="{BB962C8B-B14F-4D97-AF65-F5344CB8AC3E}">
        <p14:creationId xmlns:p14="http://schemas.microsoft.com/office/powerpoint/2010/main" val="671932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27</a:t>
            </a:fld>
            <a:endParaRPr lang="en-US"/>
          </a:p>
        </p:txBody>
      </p:sp>
    </p:spTree>
    <p:extLst>
      <p:ext uri="{BB962C8B-B14F-4D97-AF65-F5344CB8AC3E}">
        <p14:creationId xmlns:p14="http://schemas.microsoft.com/office/powerpoint/2010/main" val="3929998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28</a:t>
            </a:fld>
            <a:endParaRPr lang="en-US"/>
          </a:p>
        </p:txBody>
      </p:sp>
    </p:spTree>
    <p:extLst>
      <p:ext uri="{BB962C8B-B14F-4D97-AF65-F5344CB8AC3E}">
        <p14:creationId xmlns:p14="http://schemas.microsoft.com/office/powerpoint/2010/main" val="349230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29</a:t>
            </a:fld>
            <a:endParaRPr lang="en-US"/>
          </a:p>
        </p:txBody>
      </p:sp>
    </p:spTree>
    <p:extLst>
      <p:ext uri="{BB962C8B-B14F-4D97-AF65-F5344CB8AC3E}">
        <p14:creationId xmlns:p14="http://schemas.microsoft.com/office/powerpoint/2010/main" val="1684003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30</a:t>
            </a:fld>
            <a:endParaRPr lang="en-US"/>
          </a:p>
        </p:txBody>
      </p:sp>
    </p:spTree>
    <p:extLst>
      <p:ext uri="{BB962C8B-B14F-4D97-AF65-F5344CB8AC3E}">
        <p14:creationId xmlns:p14="http://schemas.microsoft.com/office/powerpoint/2010/main" val="3809449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31</a:t>
            </a:fld>
            <a:endParaRPr lang="en-US"/>
          </a:p>
        </p:txBody>
      </p:sp>
    </p:spTree>
    <p:extLst>
      <p:ext uri="{BB962C8B-B14F-4D97-AF65-F5344CB8AC3E}">
        <p14:creationId xmlns:p14="http://schemas.microsoft.com/office/powerpoint/2010/main" val="1870362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32</a:t>
            </a:fld>
            <a:endParaRPr lang="en-US"/>
          </a:p>
        </p:txBody>
      </p:sp>
    </p:spTree>
    <p:extLst>
      <p:ext uri="{BB962C8B-B14F-4D97-AF65-F5344CB8AC3E}">
        <p14:creationId xmlns:p14="http://schemas.microsoft.com/office/powerpoint/2010/main" val="205415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3</a:t>
            </a:fld>
            <a:endParaRPr lang="en-US"/>
          </a:p>
        </p:txBody>
      </p:sp>
    </p:spTree>
    <p:extLst>
      <p:ext uri="{BB962C8B-B14F-4D97-AF65-F5344CB8AC3E}">
        <p14:creationId xmlns:p14="http://schemas.microsoft.com/office/powerpoint/2010/main" val="159383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33</a:t>
            </a:fld>
            <a:endParaRPr lang="en-US"/>
          </a:p>
        </p:txBody>
      </p:sp>
    </p:spTree>
    <p:extLst>
      <p:ext uri="{BB962C8B-B14F-4D97-AF65-F5344CB8AC3E}">
        <p14:creationId xmlns:p14="http://schemas.microsoft.com/office/powerpoint/2010/main" val="2183851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34</a:t>
            </a:fld>
            <a:endParaRPr lang="en-US"/>
          </a:p>
        </p:txBody>
      </p:sp>
    </p:spTree>
    <p:extLst>
      <p:ext uri="{BB962C8B-B14F-4D97-AF65-F5344CB8AC3E}">
        <p14:creationId xmlns:p14="http://schemas.microsoft.com/office/powerpoint/2010/main" val="3708541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35</a:t>
            </a:fld>
            <a:endParaRPr lang="en-US"/>
          </a:p>
        </p:txBody>
      </p:sp>
    </p:spTree>
    <p:extLst>
      <p:ext uri="{BB962C8B-B14F-4D97-AF65-F5344CB8AC3E}">
        <p14:creationId xmlns:p14="http://schemas.microsoft.com/office/powerpoint/2010/main" val="132640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36</a:t>
            </a:fld>
            <a:endParaRPr lang="en-US"/>
          </a:p>
        </p:txBody>
      </p:sp>
    </p:spTree>
    <p:extLst>
      <p:ext uri="{BB962C8B-B14F-4D97-AF65-F5344CB8AC3E}">
        <p14:creationId xmlns:p14="http://schemas.microsoft.com/office/powerpoint/2010/main" val="1081585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37</a:t>
            </a:fld>
            <a:endParaRPr lang="en-US"/>
          </a:p>
        </p:txBody>
      </p:sp>
    </p:spTree>
    <p:extLst>
      <p:ext uri="{BB962C8B-B14F-4D97-AF65-F5344CB8AC3E}">
        <p14:creationId xmlns:p14="http://schemas.microsoft.com/office/powerpoint/2010/main" val="1932415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38</a:t>
            </a:fld>
            <a:endParaRPr lang="en-US"/>
          </a:p>
        </p:txBody>
      </p:sp>
    </p:spTree>
    <p:extLst>
      <p:ext uri="{BB962C8B-B14F-4D97-AF65-F5344CB8AC3E}">
        <p14:creationId xmlns:p14="http://schemas.microsoft.com/office/powerpoint/2010/main" val="2781848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39</a:t>
            </a:fld>
            <a:endParaRPr lang="en-US"/>
          </a:p>
        </p:txBody>
      </p:sp>
    </p:spTree>
    <p:extLst>
      <p:ext uri="{BB962C8B-B14F-4D97-AF65-F5344CB8AC3E}">
        <p14:creationId xmlns:p14="http://schemas.microsoft.com/office/powerpoint/2010/main" val="2919556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40</a:t>
            </a:fld>
            <a:endParaRPr lang="en-US"/>
          </a:p>
        </p:txBody>
      </p:sp>
    </p:spTree>
    <p:extLst>
      <p:ext uri="{BB962C8B-B14F-4D97-AF65-F5344CB8AC3E}">
        <p14:creationId xmlns:p14="http://schemas.microsoft.com/office/powerpoint/2010/main" val="2422271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41</a:t>
            </a:fld>
            <a:endParaRPr lang="en-US"/>
          </a:p>
        </p:txBody>
      </p:sp>
    </p:spTree>
    <p:extLst>
      <p:ext uri="{BB962C8B-B14F-4D97-AF65-F5344CB8AC3E}">
        <p14:creationId xmlns:p14="http://schemas.microsoft.com/office/powerpoint/2010/main" val="3540637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42</a:t>
            </a:fld>
            <a:endParaRPr lang="en-US"/>
          </a:p>
        </p:txBody>
      </p:sp>
    </p:spTree>
    <p:extLst>
      <p:ext uri="{BB962C8B-B14F-4D97-AF65-F5344CB8AC3E}">
        <p14:creationId xmlns:p14="http://schemas.microsoft.com/office/powerpoint/2010/main" val="339248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7</a:t>
            </a:fld>
            <a:endParaRPr lang="en-US"/>
          </a:p>
        </p:txBody>
      </p:sp>
    </p:spTree>
    <p:extLst>
      <p:ext uri="{BB962C8B-B14F-4D97-AF65-F5344CB8AC3E}">
        <p14:creationId xmlns:p14="http://schemas.microsoft.com/office/powerpoint/2010/main" val="3118836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43</a:t>
            </a:fld>
            <a:endParaRPr lang="en-US"/>
          </a:p>
        </p:txBody>
      </p:sp>
    </p:spTree>
    <p:extLst>
      <p:ext uri="{BB962C8B-B14F-4D97-AF65-F5344CB8AC3E}">
        <p14:creationId xmlns:p14="http://schemas.microsoft.com/office/powerpoint/2010/main" val="3370766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2BFB933-EF5D-4977-8EF2-69F6C45CB59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61824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45</a:t>
            </a:fld>
            <a:endParaRPr lang="en-US"/>
          </a:p>
        </p:txBody>
      </p:sp>
    </p:spTree>
    <p:extLst>
      <p:ext uri="{BB962C8B-B14F-4D97-AF65-F5344CB8AC3E}">
        <p14:creationId xmlns:p14="http://schemas.microsoft.com/office/powerpoint/2010/main" val="4128203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46</a:t>
            </a:fld>
            <a:endParaRPr lang="en-US"/>
          </a:p>
        </p:txBody>
      </p:sp>
    </p:spTree>
    <p:extLst>
      <p:ext uri="{BB962C8B-B14F-4D97-AF65-F5344CB8AC3E}">
        <p14:creationId xmlns:p14="http://schemas.microsoft.com/office/powerpoint/2010/main" val="592862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47</a:t>
            </a:fld>
            <a:endParaRPr lang="en-US"/>
          </a:p>
        </p:txBody>
      </p:sp>
    </p:spTree>
    <p:extLst>
      <p:ext uri="{BB962C8B-B14F-4D97-AF65-F5344CB8AC3E}">
        <p14:creationId xmlns:p14="http://schemas.microsoft.com/office/powerpoint/2010/main" val="330521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48</a:t>
            </a:fld>
            <a:endParaRPr lang="en-US"/>
          </a:p>
        </p:txBody>
      </p:sp>
    </p:spTree>
    <p:extLst>
      <p:ext uri="{BB962C8B-B14F-4D97-AF65-F5344CB8AC3E}">
        <p14:creationId xmlns:p14="http://schemas.microsoft.com/office/powerpoint/2010/main" val="4058865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2BFB933-EF5D-4977-8EF2-69F6C45CB59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01320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a:t>
            </a:r>
          </a:p>
        </p:txBody>
      </p:sp>
      <p:sp>
        <p:nvSpPr>
          <p:cNvPr id="4" name="Slide Number Placeholder 3"/>
          <p:cNvSpPr>
            <a:spLocks noGrp="1"/>
          </p:cNvSpPr>
          <p:nvPr>
            <p:ph type="sldNum" sz="quarter" idx="10"/>
          </p:nvPr>
        </p:nvSpPr>
        <p:spPr/>
        <p:txBody>
          <a:bodyPr/>
          <a:lstStyle/>
          <a:p>
            <a:fld id="{12BFB933-EF5D-4977-8EF2-69F6C45CB59B}" type="slidenum">
              <a:rPr lang="en-US" smtClean="0"/>
              <a:t>50</a:t>
            </a:fld>
            <a:endParaRPr lang="en-US"/>
          </a:p>
        </p:txBody>
      </p:sp>
    </p:spTree>
    <p:extLst>
      <p:ext uri="{BB962C8B-B14F-4D97-AF65-F5344CB8AC3E}">
        <p14:creationId xmlns:p14="http://schemas.microsoft.com/office/powerpoint/2010/main" val="1993561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12BFB933-EF5D-4977-8EF2-69F6C45CB59B}" type="slidenum">
              <a:rPr lang="en-US" smtClean="0"/>
              <a:t>51</a:t>
            </a:fld>
            <a:endParaRPr lang="en-US"/>
          </a:p>
        </p:txBody>
      </p:sp>
    </p:spTree>
    <p:extLst>
      <p:ext uri="{BB962C8B-B14F-4D97-AF65-F5344CB8AC3E}">
        <p14:creationId xmlns:p14="http://schemas.microsoft.com/office/powerpoint/2010/main" val="406062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12BFB933-EF5D-4977-8EF2-69F6C45CB59B}" type="slidenum">
              <a:rPr lang="en-US" smtClean="0"/>
              <a:t>52</a:t>
            </a:fld>
            <a:endParaRPr lang="en-US"/>
          </a:p>
        </p:txBody>
      </p:sp>
    </p:spTree>
    <p:extLst>
      <p:ext uri="{BB962C8B-B14F-4D97-AF65-F5344CB8AC3E}">
        <p14:creationId xmlns:p14="http://schemas.microsoft.com/office/powerpoint/2010/main" val="309136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8</a:t>
            </a:fld>
            <a:endParaRPr lang="en-US"/>
          </a:p>
        </p:txBody>
      </p:sp>
    </p:spTree>
    <p:extLst>
      <p:ext uri="{BB962C8B-B14F-4D97-AF65-F5344CB8AC3E}">
        <p14:creationId xmlns:p14="http://schemas.microsoft.com/office/powerpoint/2010/main" val="1183478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a:t>
            </a:r>
          </a:p>
        </p:txBody>
      </p:sp>
      <p:sp>
        <p:nvSpPr>
          <p:cNvPr id="4" name="Slide Number Placeholder 3"/>
          <p:cNvSpPr>
            <a:spLocks noGrp="1"/>
          </p:cNvSpPr>
          <p:nvPr>
            <p:ph type="sldNum" sz="quarter" idx="10"/>
          </p:nvPr>
        </p:nvSpPr>
        <p:spPr/>
        <p:txBody>
          <a:bodyPr/>
          <a:lstStyle/>
          <a:p>
            <a:fld id="{12BFB933-EF5D-4977-8EF2-69F6C45CB59B}" type="slidenum">
              <a:rPr lang="en-US" smtClean="0"/>
              <a:t>53</a:t>
            </a:fld>
            <a:endParaRPr lang="en-US"/>
          </a:p>
        </p:txBody>
      </p:sp>
    </p:spTree>
    <p:extLst>
      <p:ext uri="{BB962C8B-B14F-4D97-AF65-F5344CB8AC3E}">
        <p14:creationId xmlns:p14="http://schemas.microsoft.com/office/powerpoint/2010/main" val="3244787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a:t>
            </a:r>
          </a:p>
        </p:txBody>
      </p:sp>
      <p:sp>
        <p:nvSpPr>
          <p:cNvPr id="4" name="Slide Number Placeholder 3"/>
          <p:cNvSpPr>
            <a:spLocks noGrp="1"/>
          </p:cNvSpPr>
          <p:nvPr>
            <p:ph type="sldNum" sz="quarter" idx="10"/>
          </p:nvPr>
        </p:nvSpPr>
        <p:spPr/>
        <p:txBody>
          <a:bodyPr/>
          <a:lstStyle/>
          <a:p>
            <a:fld id="{12BFB933-EF5D-4977-8EF2-69F6C45CB59B}" type="slidenum">
              <a:rPr lang="en-US" smtClean="0"/>
              <a:t>54</a:t>
            </a:fld>
            <a:endParaRPr lang="en-US"/>
          </a:p>
        </p:txBody>
      </p:sp>
    </p:spTree>
    <p:extLst>
      <p:ext uri="{BB962C8B-B14F-4D97-AF65-F5344CB8AC3E}">
        <p14:creationId xmlns:p14="http://schemas.microsoft.com/office/powerpoint/2010/main" val="312185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12BFB933-EF5D-4977-8EF2-69F6C45CB59B}" type="slidenum">
              <a:rPr lang="en-US" smtClean="0"/>
              <a:t>55</a:t>
            </a:fld>
            <a:endParaRPr lang="en-US"/>
          </a:p>
        </p:txBody>
      </p:sp>
    </p:spTree>
    <p:extLst>
      <p:ext uri="{BB962C8B-B14F-4D97-AF65-F5344CB8AC3E}">
        <p14:creationId xmlns:p14="http://schemas.microsoft.com/office/powerpoint/2010/main" val="417963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12BFB933-EF5D-4977-8EF2-69F6C45CB59B}" type="slidenum">
              <a:rPr lang="en-US" smtClean="0"/>
              <a:t>56</a:t>
            </a:fld>
            <a:endParaRPr lang="en-US"/>
          </a:p>
        </p:txBody>
      </p:sp>
    </p:spTree>
    <p:extLst>
      <p:ext uri="{BB962C8B-B14F-4D97-AF65-F5344CB8AC3E}">
        <p14:creationId xmlns:p14="http://schemas.microsoft.com/office/powerpoint/2010/main" val="3071258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57</a:t>
            </a:fld>
            <a:endParaRPr lang="en-US"/>
          </a:p>
        </p:txBody>
      </p:sp>
    </p:spTree>
    <p:extLst>
      <p:ext uri="{BB962C8B-B14F-4D97-AF65-F5344CB8AC3E}">
        <p14:creationId xmlns:p14="http://schemas.microsoft.com/office/powerpoint/2010/main" val="2173528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58</a:t>
            </a:fld>
            <a:endParaRPr lang="en-US"/>
          </a:p>
        </p:txBody>
      </p:sp>
    </p:spTree>
    <p:extLst>
      <p:ext uri="{BB962C8B-B14F-4D97-AF65-F5344CB8AC3E}">
        <p14:creationId xmlns:p14="http://schemas.microsoft.com/office/powerpoint/2010/main" val="367124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59</a:t>
            </a:fld>
            <a:endParaRPr lang="en-US"/>
          </a:p>
        </p:txBody>
      </p:sp>
    </p:spTree>
    <p:extLst>
      <p:ext uri="{BB962C8B-B14F-4D97-AF65-F5344CB8AC3E}">
        <p14:creationId xmlns:p14="http://schemas.microsoft.com/office/powerpoint/2010/main" val="1574079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60</a:t>
            </a:fld>
            <a:endParaRPr lang="en-US"/>
          </a:p>
        </p:txBody>
      </p:sp>
    </p:spTree>
    <p:extLst>
      <p:ext uri="{BB962C8B-B14F-4D97-AF65-F5344CB8AC3E}">
        <p14:creationId xmlns:p14="http://schemas.microsoft.com/office/powerpoint/2010/main" val="3502143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61</a:t>
            </a:fld>
            <a:endParaRPr lang="en-US"/>
          </a:p>
        </p:txBody>
      </p:sp>
    </p:spTree>
    <p:extLst>
      <p:ext uri="{BB962C8B-B14F-4D97-AF65-F5344CB8AC3E}">
        <p14:creationId xmlns:p14="http://schemas.microsoft.com/office/powerpoint/2010/main" val="7845535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62</a:t>
            </a:fld>
            <a:endParaRPr lang="en-US"/>
          </a:p>
        </p:txBody>
      </p:sp>
    </p:spTree>
    <p:extLst>
      <p:ext uri="{BB962C8B-B14F-4D97-AF65-F5344CB8AC3E}">
        <p14:creationId xmlns:p14="http://schemas.microsoft.com/office/powerpoint/2010/main" val="16656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9</a:t>
            </a:fld>
            <a:endParaRPr lang="en-US"/>
          </a:p>
        </p:txBody>
      </p:sp>
    </p:spTree>
    <p:extLst>
      <p:ext uri="{BB962C8B-B14F-4D97-AF65-F5344CB8AC3E}">
        <p14:creationId xmlns:p14="http://schemas.microsoft.com/office/powerpoint/2010/main" val="2286781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63</a:t>
            </a:fld>
            <a:endParaRPr lang="en-US"/>
          </a:p>
        </p:txBody>
      </p:sp>
    </p:spTree>
    <p:extLst>
      <p:ext uri="{BB962C8B-B14F-4D97-AF65-F5344CB8AC3E}">
        <p14:creationId xmlns:p14="http://schemas.microsoft.com/office/powerpoint/2010/main" val="1034099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64</a:t>
            </a:fld>
            <a:endParaRPr lang="en-US"/>
          </a:p>
        </p:txBody>
      </p:sp>
    </p:spTree>
    <p:extLst>
      <p:ext uri="{BB962C8B-B14F-4D97-AF65-F5344CB8AC3E}">
        <p14:creationId xmlns:p14="http://schemas.microsoft.com/office/powerpoint/2010/main" val="394604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10</a:t>
            </a:fld>
            <a:endParaRPr lang="en-US"/>
          </a:p>
        </p:txBody>
      </p:sp>
    </p:spTree>
    <p:extLst>
      <p:ext uri="{BB962C8B-B14F-4D97-AF65-F5344CB8AC3E}">
        <p14:creationId xmlns:p14="http://schemas.microsoft.com/office/powerpoint/2010/main" val="50374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11</a:t>
            </a:fld>
            <a:endParaRPr lang="en-US"/>
          </a:p>
        </p:txBody>
      </p:sp>
    </p:spTree>
    <p:extLst>
      <p:ext uri="{BB962C8B-B14F-4D97-AF65-F5344CB8AC3E}">
        <p14:creationId xmlns:p14="http://schemas.microsoft.com/office/powerpoint/2010/main" val="210824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FB933-EF5D-4977-8EF2-69F6C45CB59B}" type="slidenum">
              <a:rPr lang="en-US" smtClean="0"/>
              <a:t>12</a:t>
            </a:fld>
            <a:endParaRPr lang="en-US"/>
          </a:p>
        </p:txBody>
      </p:sp>
    </p:spTree>
    <p:extLst>
      <p:ext uri="{BB962C8B-B14F-4D97-AF65-F5344CB8AC3E}">
        <p14:creationId xmlns:p14="http://schemas.microsoft.com/office/powerpoint/2010/main" val="222242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5112AE3-33F5-CB4A-8F18-4A2C376179C1}" type="datetimeFigureOut">
              <a:rPr lang="en-US"/>
              <a:pPr>
                <a:defRPr/>
              </a:pPr>
              <a:t>2/10/2021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49100C-E46F-1741-9046-9C10E26E9E1F}" type="slidenum">
              <a:rPr lang="en-US"/>
              <a:pPr>
                <a:defRPr/>
              </a:pPr>
              <a:t>‹#›</a:t>
            </a:fld>
            <a:endParaRPr lang="en-US"/>
          </a:p>
        </p:txBody>
      </p:sp>
    </p:spTree>
    <p:extLst>
      <p:ext uri="{BB962C8B-B14F-4D97-AF65-F5344CB8AC3E}">
        <p14:creationId xmlns:p14="http://schemas.microsoft.com/office/powerpoint/2010/main" val="2900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AD29855-D0BF-0C47-95BA-497FAF79D83E}" type="datetimeFigureOut">
              <a:rPr lang="en-US"/>
              <a:pPr>
                <a:defRPr/>
              </a:pPr>
              <a:t>2/10/2021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AC803D-01C2-3141-BF9F-21544A82DFB4}" type="slidenum">
              <a:rPr lang="en-US"/>
              <a:pPr>
                <a:defRPr/>
              </a:pPr>
              <a:t>‹#›</a:t>
            </a:fld>
            <a:endParaRPr lang="en-US"/>
          </a:p>
        </p:txBody>
      </p:sp>
    </p:spTree>
    <p:extLst>
      <p:ext uri="{BB962C8B-B14F-4D97-AF65-F5344CB8AC3E}">
        <p14:creationId xmlns:p14="http://schemas.microsoft.com/office/powerpoint/2010/main" val="35684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F68B94-9A51-B54D-9E90-4C531983117A}" type="datetimeFigureOut">
              <a:rPr lang="en-US"/>
              <a:pPr>
                <a:defRPr/>
              </a:pPr>
              <a:t>2/10/2021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B134554-C3D8-0E49-9E77-80598B4CBADE}" type="slidenum">
              <a:rPr lang="en-US"/>
              <a:pPr>
                <a:defRPr/>
              </a:pPr>
              <a:t>‹#›</a:t>
            </a:fld>
            <a:endParaRPr lang="en-US"/>
          </a:p>
        </p:txBody>
      </p:sp>
    </p:spTree>
    <p:extLst>
      <p:ext uri="{BB962C8B-B14F-4D97-AF65-F5344CB8AC3E}">
        <p14:creationId xmlns:p14="http://schemas.microsoft.com/office/powerpoint/2010/main" val="151792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F040D6-BCD8-2342-9FA5-A37AB6D38B92}" type="datetimeFigureOut">
              <a:rPr lang="en-US"/>
              <a:pPr>
                <a:defRPr/>
              </a:pPr>
              <a:t>2/10/2021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D007FB2-0B93-1440-B316-F7D077EA6BD9}" type="slidenum">
              <a:rPr lang="en-US"/>
              <a:pPr>
                <a:defRPr/>
              </a:pPr>
              <a:t>‹#›</a:t>
            </a:fld>
            <a:endParaRPr lang="en-US"/>
          </a:p>
        </p:txBody>
      </p:sp>
    </p:spTree>
    <p:extLst>
      <p:ext uri="{BB962C8B-B14F-4D97-AF65-F5344CB8AC3E}">
        <p14:creationId xmlns:p14="http://schemas.microsoft.com/office/powerpoint/2010/main" val="122751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A513D6-B863-1F4E-B254-78445707283B}" type="datetimeFigureOut">
              <a:rPr lang="en-US"/>
              <a:pPr>
                <a:defRPr/>
              </a:pPr>
              <a:t>2/10/2021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09ABE6-2591-534D-804A-AA2321DD1FDF}" type="slidenum">
              <a:rPr lang="en-US"/>
              <a:pPr>
                <a:defRPr/>
              </a:pPr>
              <a:t>‹#›</a:t>
            </a:fld>
            <a:endParaRPr lang="en-US"/>
          </a:p>
        </p:txBody>
      </p:sp>
    </p:spTree>
    <p:extLst>
      <p:ext uri="{BB962C8B-B14F-4D97-AF65-F5344CB8AC3E}">
        <p14:creationId xmlns:p14="http://schemas.microsoft.com/office/powerpoint/2010/main" val="10748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55E3F2-7A94-D144-AE3E-C350078456B8}" type="datetimeFigureOut">
              <a:rPr lang="en-US"/>
              <a:pPr>
                <a:defRPr/>
              </a:pPr>
              <a:t>2/10/2021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2FAF06-2ECC-0542-AEF2-0C72032D3865}" type="slidenum">
              <a:rPr lang="en-US"/>
              <a:pPr>
                <a:defRPr/>
              </a:pPr>
              <a:t>‹#›</a:t>
            </a:fld>
            <a:endParaRPr lang="en-US"/>
          </a:p>
        </p:txBody>
      </p:sp>
    </p:spTree>
    <p:extLst>
      <p:ext uri="{BB962C8B-B14F-4D97-AF65-F5344CB8AC3E}">
        <p14:creationId xmlns:p14="http://schemas.microsoft.com/office/powerpoint/2010/main" val="117285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DF3A5A-49D2-124B-822B-D0A61136BEBA}" type="datetimeFigureOut">
              <a:rPr lang="en-US"/>
              <a:pPr>
                <a:defRPr/>
              </a:pPr>
              <a:t>2/10/2021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42CEB2-ABCE-0C4D-9008-F1E2A5CADA67}" type="slidenum">
              <a:rPr lang="en-US"/>
              <a:pPr>
                <a:defRPr/>
              </a:pPr>
              <a:t>‹#›</a:t>
            </a:fld>
            <a:endParaRPr lang="en-US"/>
          </a:p>
        </p:txBody>
      </p:sp>
    </p:spTree>
    <p:extLst>
      <p:ext uri="{BB962C8B-B14F-4D97-AF65-F5344CB8AC3E}">
        <p14:creationId xmlns:p14="http://schemas.microsoft.com/office/powerpoint/2010/main" val="185897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0688B70-DE7E-484D-9649-53DD626C5424}" type="datetimeFigureOut">
              <a:rPr lang="en-US"/>
              <a:pPr>
                <a:defRPr/>
              </a:pPr>
              <a:t>2/10/2021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6B8B50-CD79-DC41-AC08-5CB27CEFC99F}" type="slidenum">
              <a:rPr lang="en-US"/>
              <a:pPr>
                <a:defRPr/>
              </a:pPr>
              <a:t>‹#›</a:t>
            </a:fld>
            <a:endParaRPr lang="en-US"/>
          </a:p>
        </p:txBody>
      </p:sp>
    </p:spTree>
    <p:extLst>
      <p:ext uri="{BB962C8B-B14F-4D97-AF65-F5344CB8AC3E}">
        <p14:creationId xmlns:p14="http://schemas.microsoft.com/office/powerpoint/2010/main" val="392465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2536C30-3091-FD4A-92B6-8C1F33D17235}" type="datetimeFigureOut">
              <a:rPr lang="en-US"/>
              <a:pPr>
                <a:defRPr/>
              </a:pPr>
              <a:t>2/10/2021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2F3C21-AC88-014D-8E4F-1842E2844B39}" type="slidenum">
              <a:rPr lang="en-US"/>
              <a:pPr>
                <a:defRPr/>
              </a:pPr>
              <a:t>‹#›</a:t>
            </a:fld>
            <a:endParaRPr lang="en-US"/>
          </a:p>
        </p:txBody>
      </p:sp>
    </p:spTree>
    <p:extLst>
      <p:ext uri="{BB962C8B-B14F-4D97-AF65-F5344CB8AC3E}">
        <p14:creationId xmlns:p14="http://schemas.microsoft.com/office/powerpoint/2010/main" val="204628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56D172-0DF9-1B45-B7DC-702877866F64}" type="datetimeFigureOut">
              <a:rPr lang="en-US"/>
              <a:pPr>
                <a:defRPr/>
              </a:pPr>
              <a:t>2/10/2021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E70C11-08F6-C245-996C-67C089C8904D}" type="slidenum">
              <a:rPr lang="en-US"/>
              <a:pPr>
                <a:defRPr/>
              </a:pPr>
              <a:t>‹#›</a:t>
            </a:fld>
            <a:endParaRPr lang="en-US"/>
          </a:p>
        </p:txBody>
      </p:sp>
    </p:spTree>
    <p:extLst>
      <p:ext uri="{BB962C8B-B14F-4D97-AF65-F5344CB8AC3E}">
        <p14:creationId xmlns:p14="http://schemas.microsoft.com/office/powerpoint/2010/main" val="293050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715EFD-0AC6-B449-A2DA-D28D79027907}" type="datetimeFigureOut">
              <a:rPr lang="en-US"/>
              <a:pPr>
                <a:defRPr/>
              </a:pPr>
              <a:t>2/10/2021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1AD24F-1CA9-1C40-A2AF-210F0E20D345}" type="slidenum">
              <a:rPr lang="en-US"/>
              <a:pPr>
                <a:defRPr/>
              </a:pPr>
              <a:t>‹#›</a:t>
            </a:fld>
            <a:endParaRPr lang="en-US"/>
          </a:p>
        </p:txBody>
      </p:sp>
    </p:spTree>
    <p:extLst>
      <p:ext uri="{BB962C8B-B14F-4D97-AF65-F5344CB8AC3E}">
        <p14:creationId xmlns:p14="http://schemas.microsoft.com/office/powerpoint/2010/main" val="20489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hyperlink" Target="http://procurement.sites.caltech.edu/contracted-suppliers/airgas" TargetMode="External"/><Relationship Id="rId9" Type="http://schemas.openxmlformats.org/officeDocument/2006/relationships/image" Target="../media/image19.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cid:image002.png@01D29CD4.DFEFF310"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2.png@01D29CD4.DFEFF31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rocurement.caltech.edu/contracted-suppliers/airga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rocurement70.sites.caltech.edu/documents/7134/ca_partial_sales_use_tax_exemption.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hyperlink" Target="https://procurement.caltech.edu/payment-terms/payment"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hyperlink" Target="http://procurement.sites.caltech.edu/departments/purchasing/purchasing-forms" TargetMode="External"/><Relationship Id="rId3" Type="http://schemas.openxmlformats.org/officeDocument/2006/relationships/image" Target="../media/image3.png"/><Relationship Id="rId7" Type="http://schemas.openxmlformats.org/officeDocument/2006/relationships/hyperlink" Target="mailto:TechMartHelp@Caltech.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rocurement.sites.caltech.edu/departments/techmart" TargetMode="External"/><Relationship Id="rId5" Type="http://schemas.openxmlformats.org/officeDocument/2006/relationships/hyperlink" Target="http://www.access.caltech.edu/" TargetMode="External"/><Relationship Id="rId4" Type="http://schemas.openxmlformats.org/officeDocument/2006/relationships/image" Target="../media/image4.png"/><Relationship Id="rId9" Type="http://schemas.openxmlformats.org/officeDocument/2006/relationships/hyperlink" Target="http://procurement.sites.caltech.edu/departments/purchasing/purchasing-forms/techmart-custodians-access-request-for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48.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3.png"/><Relationship Id="rId9"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hyperlink" Target="http://procurement.caltech.edu/documents/18042/IDC_Training.pdf" TargetMode="External"/><Relationship Id="rId5" Type="http://schemas.openxmlformats.org/officeDocument/2006/relationships/hyperlink" Target="https://caltech.app.box.com/s/vnwxncike2k83nscygywepv8mbpd84t5" TargetMode="Externa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hyperlink" Target="http://procurement.sites.caltech.edu/departments/purchasing/purchasing-policies-procedure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86.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60.xml"/><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cid:image002.png@01D29CD4.DFEFF310" TargetMode="External"/><Relationship Id="rId5" Type="http://schemas.openxmlformats.org/officeDocument/2006/relationships/image" Target="../media/image30.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Notification Preferences</a:t>
            </a:r>
          </a:p>
        </p:txBody>
      </p:sp>
      <p:sp>
        <p:nvSpPr>
          <p:cNvPr id="3" name="Content Placeholder 2"/>
          <p:cNvSpPr>
            <a:spLocks noGrp="1"/>
          </p:cNvSpPr>
          <p:nvPr>
            <p:ph idx="1"/>
          </p:nvPr>
        </p:nvSpPr>
        <p:spPr>
          <a:xfrm>
            <a:off x="457200" y="1331752"/>
            <a:ext cx="8229600" cy="4525963"/>
          </a:xfrm>
        </p:spPr>
        <p:txBody>
          <a:bodyPr/>
          <a:lstStyle/>
          <a:p>
            <a:pPr marL="0" indent="0">
              <a:buNone/>
            </a:pPr>
            <a:r>
              <a:rPr lang="en-US" sz="2400" dirty="0"/>
              <a:t>Common Notifications for </a:t>
            </a:r>
            <a:r>
              <a:rPr lang="en-US" sz="2400" b="1" dirty="0"/>
              <a:t>Shoppers/Requisitioners</a:t>
            </a:r>
            <a:r>
              <a:rPr lang="en-US" sz="2400" dirty="0"/>
              <a:t>:</a:t>
            </a:r>
          </a:p>
          <a:p>
            <a:r>
              <a:rPr lang="en-US" sz="2400" dirty="0"/>
              <a:t>Requisition submitted into Workflow</a:t>
            </a:r>
          </a:p>
          <a:p>
            <a:r>
              <a:rPr lang="en-US" sz="2400" dirty="0"/>
              <a:t>Requisition Workflow complete/PO created</a:t>
            </a:r>
          </a:p>
          <a:p>
            <a:r>
              <a:rPr lang="en-US" sz="2400" dirty="0"/>
              <a:t>PO Workflow complete</a:t>
            </a:r>
          </a:p>
          <a:p>
            <a:r>
              <a:rPr lang="en-US" sz="2400" dirty="0"/>
              <a:t>Requisition rejected </a:t>
            </a:r>
          </a:p>
          <a:p>
            <a:pPr marL="0" indent="0">
              <a:buNone/>
            </a:pPr>
            <a:r>
              <a:rPr lang="en-US" sz="2400" dirty="0"/>
              <a:t> </a:t>
            </a:r>
          </a:p>
          <a:p>
            <a:pPr marL="0" indent="0">
              <a:buNone/>
            </a:pPr>
            <a:endParaRPr lang="en-US" sz="2400" dirty="0">
              <a:solidFill>
                <a:srgbClr val="696B73"/>
              </a:solidFill>
              <a:latin typeface="Arial" charset="0"/>
              <a:cs typeface="Arial" charset="0"/>
            </a:endParaRPr>
          </a:p>
          <a:p>
            <a:endParaRPr lang="en-US" sz="2400" dirty="0"/>
          </a:p>
        </p:txBody>
      </p:sp>
    </p:spTree>
    <p:extLst>
      <p:ext uri="{BB962C8B-B14F-4D97-AF65-F5344CB8AC3E}">
        <p14:creationId xmlns:p14="http://schemas.microsoft.com/office/powerpoint/2010/main" val="85535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Default PTA’s</a:t>
            </a:r>
          </a:p>
        </p:txBody>
      </p:sp>
      <p:sp>
        <p:nvSpPr>
          <p:cNvPr id="3" name="Content Placeholder 2"/>
          <p:cNvSpPr>
            <a:spLocks noGrp="1"/>
          </p:cNvSpPr>
          <p:nvPr>
            <p:ph idx="1"/>
          </p:nvPr>
        </p:nvSpPr>
        <p:spPr>
          <a:xfrm>
            <a:off x="457200" y="983575"/>
            <a:ext cx="8229600" cy="4525963"/>
          </a:xfrm>
        </p:spPr>
        <p:txBody>
          <a:bodyPr/>
          <a:lstStyle/>
          <a:p>
            <a:pPr marL="457200" indent="-457200">
              <a:buFont typeface="+mj-lt"/>
              <a:buAutoNum type="arabicPeriod"/>
            </a:pPr>
            <a:r>
              <a:rPr lang="en-US" sz="2400" dirty="0"/>
              <a:t>Go to </a:t>
            </a:r>
            <a:r>
              <a:rPr lang="en-US" sz="2400" b="1" dirty="0"/>
              <a:t>Default User Settings</a:t>
            </a:r>
            <a:r>
              <a:rPr lang="en-US" sz="2400" dirty="0"/>
              <a:t> then </a:t>
            </a:r>
            <a:r>
              <a:rPr lang="en-US" sz="2400" b="1" dirty="0"/>
              <a:t>Custom Field and Accounting Code Defaults</a:t>
            </a:r>
          </a:p>
          <a:p>
            <a:pPr marL="457200" indent="-457200">
              <a:buFont typeface="+mj-lt"/>
              <a:buAutoNum type="arabicPeriod"/>
            </a:pPr>
            <a:r>
              <a:rPr lang="en-US" sz="2400" dirty="0"/>
              <a:t>Select the </a:t>
            </a:r>
            <a:r>
              <a:rPr lang="en-US" sz="2400" b="1" dirty="0"/>
              <a:t>Codes</a:t>
            </a:r>
            <a:r>
              <a:rPr lang="en-US" sz="2400" dirty="0"/>
              <a:t> tab</a:t>
            </a:r>
          </a:p>
          <a:p>
            <a:pPr marL="457200" indent="-457200">
              <a:buFont typeface="+mj-lt"/>
              <a:buAutoNum type="arabicPeriod"/>
            </a:pPr>
            <a:r>
              <a:rPr lang="en-US" sz="2400" dirty="0"/>
              <a:t>Edit PTA Default Values</a:t>
            </a:r>
          </a:p>
          <a:p>
            <a:pPr marL="0" indent="0">
              <a:buNone/>
            </a:pPr>
            <a:endParaRPr lang="en-US" sz="2100" dirty="0">
              <a:solidFill>
                <a:srgbClr val="696B73"/>
              </a:solidFill>
              <a:latin typeface="Arial" charset="0"/>
              <a:cs typeface="Arial" charset="0"/>
            </a:endParaRPr>
          </a:p>
          <a:p>
            <a:pPr marL="457200" indent="-457200">
              <a:buFont typeface="+mj-lt"/>
              <a:buAutoNum type="arabicPeriod"/>
            </a:pPr>
            <a:endParaRPr lang="en-US" sz="2100" dirty="0"/>
          </a:p>
        </p:txBody>
      </p:sp>
      <p:grpSp>
        <p:nvGrpSpPr>
          <p:cNvPr id="2" name="Group 1"/>
          <p:cNvGrpSpPr/>
          <p:nvPr/>
        </p:nvGrpSpPr>
        <p:grpSpPr>
          <a:xfrm>
            <a:off x="157834" y="2910981"/>
            <a:ext cx="8227787" cy="3665988"/>
            <a:chOff x="157834" y="2910981"/>
            <a:chExt cx="8227787" cy="3665988"/>
          </a:xfrm>
        </p:grpSpPr>
        <p:pic>
          <p:nvPicPr>
            <p:cNvPr id="11" name="Picture 10"/>
            <p:cNvPicPr/>
            <p:nvPr/>
          </p:nvPicPr>
          <p:blipFill rotWithShape="1">
            <a:blip r:embed="rId4"/>
            <a:srcRect l="2609" t="15935" r="51238" b="44924"/>
            <a:stretch/>
          </p:blipFill>
          <p:spPr bwMode="auto">
            <a:xfrm>
              <a:off x="802640" y="2910981"/>
              <a:ext cx="7183679" cy="3665988"/>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5651292" y="3324225"/>
              <a:ext cx="387558" cy="854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17228" y="4413922"/>
              <a:ext cx="380695" cy="126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17228" y="4282701"/>
              <a:ext cx="389147" cy="457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4896" y="3132494"/>
              <a:ext cx="359394" cy="369332"/>
            </a:xfrm>
            <a:prstGeom prst="rect">
              <a:avLst/>
            </a:prstGeom>
            <a:noFill/>
          </p:spPr>
          <p:txBody>
            <a:bodyPr wrap="none" rtlCol="0">
              <a:spAutoFit/>
            </a:bodyPr>
            <a:lstStyle/>
            <a:p>
              <a:r>
                <a:rPr lang="en-US" dirty="0">
                  <a:solidFill>
                    <a:srgbClr val="FF0000"/>
                  </a:solidFill>
                </a:rPr>
                <a:t>2.</a:t>
              </a:r>
            </a:p>
          </p:txBody>
        </p:sp>
        <p:sp>
          <p:nvSpPr>
            <p:cNvPr id="16" name="TextBox 15"/>
            <p:cNvSpPr txBox="1"/>
            <p:nvPr/>
          </p:nvSpPr>
          <p:spPr>
            <a:xfrm>
              <a:off x="157834" y="4128599"/>
              <a:ext cx="359394" cy="369332"/>
            </a:xfrm>
            <a:prstGeom prst="rect">
              <a:avLst/>
            </a:prstGeom>
            <a:noFill/>
          </p:spPr>
          <p:txBody>
            <a:bodyPr wrap="none" rtlCol="0">
              <a:spAutoFit/>
            </a:bodyPr>
            <a:lstStyle/>
            <a:p>
              <a:r>
                <a:rPr lang="en-US" dirty="0">
                  <a:solidFill>
                    <a:srgbClr val="FF0000"/>
                  </a:solidFill>
                </a:rPr>
                <a:t>1.</a:t>
              </a:r>
            </a:p>
          </p:txBody>
        </p:sp>
        <p:cxnSp>
          <p:nvCxnSpPr>
            <p:cNvPr id="15" name="Straight Arrow Connector 14"/>
            <p:cNvCxnSpPr/>
            <p:nvPr/>
          </p:nvCxnSpPr>
          <p:spPr>
            <a:xfrm flipH="1">
              <a:off x="7657712" y="4645123"/>
              <a:ext cx="368515" cy="1720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7654896" y="4242880"/>
              <a:ext cx="371331" cy="1710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7657003" y="4531518"/>
              <a:ext cx="369224" cy="89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026227" y="4355841"/>
              <a:ext cx="359394" cy="369332"/>
            </a:xfrm>
            <a:prstGeom prst="rect">
              <a:avLst/>
            </a:prstGeom>
            <a:noFill/>
          </p:spPr>
          <p:txBody>
            <a:bodyPr wrap="none" rtlCol="0">
              <a:spAutoFit/>
            </a:bodyPr>
            <a:lstStyle/>
            <a:p>
              <a:r>
                <a:rPr lang="en-US" dirty="0">
                  <a:solidFill>
                    <a:srgbClr val="FF0000"/>
                  </a:solidFill>
                </a:rPr>
                <a:t>3.</a:t>
              </a:r>
            </a:p>
          </p:txBody>
        </p:sp>
      </p:grpSp>
    </p:spTree>
    <p:extLst>
      <p:ext uri="{BB962C8B-B14F-4D97-AF65-F5344CB8AC3E}">
        <p14:creationId xmlns:p14="http://schemas.microsoft.com/office/powerpoint/2010/main" val="4509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Adding PTA’s</a:t>
            </a:r>
          </a:p>
        </p:txBody>
      </p:sp>
      <p:sp>
        <p:nvSpPr>
          <p:cNvPr id="3" name="Content Placeholder 2"/>
          <p:cNvSpPr>
            <a:spLocks noGrp="1"/>
          </p:cNvSpPr>
          <p:nvPr>
            <p:ph idx="1"/>
          </p:nvPr>
        </p:nvSpPr>
        <p:spPr>
          <a:xfrm>
            <a:off x="457200" y="983575"/>
            <a:ext cx="8229600" cy="4525963"/>
          </a:xfrm>
        </p:spPr>
        <p:txBody>
          <a:bodyPr/>
          <a:lstStyle/>
          <a:p>
            <a:pPr marL="0" indent="0">
              <a:buNone/>
            </a:pPr>
            <a:endParaRPr lang="en-US" sz="2100" dirty="0">
              <a:solidFill>
                <a:srgbClr val="696B73"/>
              </a:solidFill>
              <a:latin typeface="Arial" charset="0"/>
              <a:cs typeface="Arial" charset="0"/>
            </a:endParaRPr>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267419" y="1140903"/>
            <a:ext cx="8626415" cy="221599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Your default PTA will be the value you see when creating your cart. However, you can create many values for a Project, Task, and Award. They will all appear in a drop down list of values once they are added to your profile.</a:t>
            </a:r>
          </a:p>
          <a:p>
            <a:r>
              <a:rPr lang="en-US" sz="2100" dirty="0"/>
              <a:t> </a:t>
            </a:r>
          </a:p>
          <a:p>
            <a:endParaRPr lang="en-US" sz="2100" dirty="0"/>
          </a:p>
        </p:txBody>
      </p:sp>
      <p:grpSp>
        <p:nvGrpSpPr>
          <p:cNvPr id="2" name="Group 1"/>
          <p:cNvGrpSpPr/>
          <p:nvPr/>
        </p:nvGrpSpPr>
        <p:grpSpPr>
          <a:xfrm>
            <a:off x="1165231" y="2768367"/>
            <a:ext cx="6813537" cy="3893749"/>
            <a:chOff x="1165231" y="2768367"/>
            <a:chExt cx="6813537" cy="3893749"/>
          </a:xfrm>
        </p:grpSpPr>
        <p:pic>
          <p:nvPicPr>
            <p:cNvPr id="7" name="Picture 6"/>
            <p:cNvPicPr/>
            <p:nvPr/>
          </p:nvPicPr>
          <p:blipFill rotWithShape="1">
            <a:blip r:embed="rId4"/>
            <a:srcRect l="2408" t="15459" r="48683" b="38391"/>
            <a:stretch/>
          </p:blipFill>
          <p:spPr bwMode="auto">
            <a:xfrm>
              <a:off x="1165231" y="2768367"/>
              <a:ext cx="6813537" cy="3893749"/>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H="1">
              <a:off x="5503178" y="3143250"/>
              <a:ext cx="326122" cy="1152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521666" y="4544074"/>
              <a:ext cx="39323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401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Adding PTA’s</a:t>
            </a:r>
          </a:p>
        </p:txBody>
      </p:sp>
      <p:sp>
        <p:nvSpPr>
          <p:cNvPr id="3" name="Content Placeholder 2"/>
          <p:cNvSpPr>
            <a:spLocks noGrp="1"/>
          </p:cNvSpPr>
          <p:nvPr>
            <p:ph idx="1"/>
          </p:nvPr>
        </p:nvSpPr>
        <p:spPr>
          <a:xfrm>
            <a:off x="457200" y="983575"/>
            <a:ext cx="8229600" cy="4525963"/>
          </a:xfrm>
        </p:spPr>
        <p:txBody>
          <a:bodyPr/>
          <a:lstStyle/>
          <a:p>
            <a:pPr marL="0" indent="0">
              <a:buNone/>
            </a:pPr>
            <a:endParaRPr lang="en-US" sz="2100" dirty="0">
              <a:solidFill>
                <a:srgbClr val="696B73"/>
              </a:solidFill>
              <a:latin typeface="Arial" charset="0"/>
              <a:cs typeface="Arial" charset="0"/>
            </a:endParaRPr>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45057" y="1140903"/>
            <a:ext cx="8341743" cy="1569660"/>
          </a:xfrm>
          <a:prstGeom prst="rect">
            <a:avLst/>
          </a:prstGeom>
          <a:noFill/>
        </p:spPr>
        <p:txBody>
          <a:bodyPr wrap="square" rtlCol="0">
            <a:spAutoFit/>
          </a:bodyPr>
          <a:lstStyle/>
          <a:p>
            <a:r>
              <a:rPr lang="en-US" sz="2400" dirty="0">
                <a:latin typeface="+mj-lt"/>
              </a:rPr>
              <a:t>You can add </a:t>
            </a:r>
            <a:r>
              <a:rPr lang="en-US" sz="2400" b="1" dirty="0">
                <a:latin typeface="+mj-lt"/>
              </a:rPr>
              <a:t>Code Favorites </a:t>
            </a:r>
            <a:r>
              <a:rPr lang="en-US" sz="2400" dirty="0">
                <a:latin typeface="+mj-lt"/>
              </a:rPr>
              <a:t>if you know you will always have a split within the PTA’s (i.e. 50/50 split or 60/40 split). Therefore, you don’t have to manually enter the split amount each time you create a cart/requisition.</a:t>
            </a:r>
          </a:p>
        </p:txBody>
      </p:sp>
      <p:grpSp>
        <p:nvGrpSpPr>
          <p:cNvPr id="2" name="Group 1"/>
          <p:cNvGrpSpPr/>
          <p:nvPr/>
        </p:nvGrpSpPr>
        <p:grpSpPr>
          <a:xfrm>
            <a:off x="1191236" y="2751589"/>
            <a:ext cx="6686025" cy="3958283"/>
            <a:chOff x="1191236" y="2751589"/>
            <a:chExt cx="6686025" cy="3958283"/>
          </a:xfrm>
        </p:grpSpPr>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236" y="2751589"/>
              <a:ext cx="6686025" cy="39582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6568580" y="3056242"/>
              <a:ext cx="241795" cy="1881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161027" y="4682715"/>
              <a:ext cx="35490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091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34506" y="351114"/>
            <a:ext cx="9074989"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Viewing Financial Approvers</a:t>
            </a:r>
          </a:p>
        </p:txBody>
      </p:sp>
      <p:sp>
        <p:nvSpPr>
          <p:cNvPr id="3" name="Content Placeholder 2"/>
          <p:cNvSpPr>
            <a:spLocks noGrp="1"/>
          </p:cNvSpPr>
          <p:nvPr>
            <p:ph idx="1"/>
          </p:nvPr>
        </p:nvSpPr>
        <p:spPr>
          <a:xfrm>
            <a:off x="457200" y="1470137"/>
            <a:ext cx="8229600" cy="4525963"/>
          </a:xfrm>
        </p:spPr>
        <p:txBody>
          <a:bodyPr/>
          <a:lstStyle/>
          <a:p>
            <a:pPr marL="0" indent="0">
              <a:buNone/>
            </a:pPr>
            <a:endParaRPr lang="en-US" sz="2100" dirty="0">
              <a:solidFill>
                <a:srgbClr val="696B73"/>
              </a:solidFill>
              <a:latin typeface="Arial" charset="0"/>
              <a:cs typeface="Arial" charset="0"/>
            </a:endParaRPr>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662730" y="1104102"/>
            <a:ext cx="8024070" cy="1200329"/>
          </a:xfrm>
          <a:prstGeom prst="rect">
            <a:avLst/>
          </a:prstGeom>
          <a:noFill/>
        </p:spPr>
        <p:txBody>
          <a:bodyPr wrap="square" rtlCol="0">
            <a:spAutoFit/>
          </a:bodyPr>
          <a:lstStyle/>
          <a:p>
            <a:r>
              <a:rPr lang="en-US" sz="2400" dirty="0">
                <a:latin typeface="+mn-lt"/>
              </a:rPr>
              <a:t>To view your Financial Approvers:</a:t>
            </a:r>
          </a:p>
          <a:p>
            <a:pPr marL="914400" lvl="1" indent="-457200">
              <a:buAutoNum type="arabicPeriod"/>
            </a:pPr>
            <a:r>
              <a:rPr lang="en-US" sz="2400" dirty="0">
                <a:latin typeface="+mn-lt"/>
              </a:rPr>
              <a:t>Go to </a:t>
            </a:r>
            <a:r>
              <a:rPr lang="en-US" sz="2400" b="1" dirty="0">
                <a:latin typeface="+mn-lt"/>
              </a:rPr>
              <a:t>Default User Settings </a:t>
            </a:r>
          </a:p>
          <a:p>
            <a:pPr marL="914400" lvl="1" indent="-457200">
              <a:buAutoNum type="arabicPeriod"/>
            </a:pPr>
            <a:r>
              <a:rPr lang="en-US" sz="2400" dirty="0">
                <a:latin typeface="+mn-lt"/>
              </a:rPr>
              <a:t>Select </a:t>
            </a:r>
            <a:r>
              <a:rPr lang="en-US" sz="2400" b="1" dirty="0">
                <a:latin typeface="+mn-lt"/>
              </a:rPr>
              <a:t>Financial Approvers </a:t>
            </a:r>
          </a:p>
        </p:txBody>
      </p:sp>
      <p:grpSp>
        <p:nvGrpSpPr>
          <p:cNvPr id="2" name="Group 1"/>
          <p:cNvGrpSpPr/>
          <p:nvPr/>
        </p:nvGrpSpPr>
        <p:grpSpPr>
          <a:xfrm>
            <a:off x="691753" y="2514163"/>
            <a:ext cx="2897022" cy="3521499"/>
            <a:chOff x="691753" y="2514163"/>
            <a:chExt cx="2897022" cy="3521499"/>
          </a:xfrm>
        </p:grpSpPr>
        <p:pic>
          <p:nvPicPr>
            <p:cNvPr id="10" name="Picture 9"/>
            <p:cNvPicPr/>
            <p:nvPr/>
          </p:nvPicPr>
          <p:blipFill rotWithShape="1">
            <a:blip r:embed="rId4"/>
            <a:srcRect l="2342" t="16175" r="81062" b="44891"/>
            <a:stretch/>
          </p:blipFill>
          <p:spPr bwMode="auto">
            <a:xfrm>
              <a:off x="1283517" y="2514163"/>
              <a:ext cx="2305258" cy="3521499"/>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a:off x="1089869" y="3618590"/>
              <a:ext cx="338530" cy="2138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96429" y="3327509"/>
              <a:ext cx="369191" cy="369332"/>
            </a:xfrm>
            <a:prstGeom prst="rect">
              <a:avLst/>
            </a:prstGeom>
            <a:noFill/>
          </p:spPr>
          <p:txBody>
            <a:bodyPr wrap="square" rtlCol="0">
              <a:spAutoFit/>
            </a:bodyPr>
            <a:lstStyle/>
            <a:p>
              <a:r>
                <a:rPr lang="en-US" dirty="0">
                  <a:solidFill>
                    <a:srgbClr val="FF0000"/>
                  </a:solidFill>
                </a:rPr>
                <a:t>1.</a:t>
              </a:r>
            </a:p>
          </p:txBody>
        </p:sp>
        <p:sp>
          <p:nvSpPr>
            <p:cNvPr id="16" name="TextBox 15"/>
            <p:cNvSpPr txBox="1"/>
            <p:nvPr/>
          </p:nvSpPr>
          <p:spPr>
            <a:xfrm>
              <a:off x="691753" y="4120678"/>
              <a:ext cx="359394" cy="369332"/>
            </a:xfrm>
            <a:prstGeom prst="rect">
              <a:avLst/>
            </a:prstGeom>
            <a:noFill/>
          </p:spPr>
          <p:txBody>
            <a:bodyPr wrap="none" rtlCol="0">
              <a:spAutoFit/>
            </a:bodyPr>
            <a:lstStyle/>
            <a:p>
              <a:r>
                <a:rPr lang="en-US" dirty="0">
                  <a:solidFill>
                    <a:srgbClr val="FF0000"/>
                  </a:solidFill>
                </a:rPr>
                <a:t>2.</a:t>
              </a:r>
            </a:p>
          </p:txBody>
        </p:sp>
        <p:cxnSp>
          <p:nvCxnSpPr>
            <p:cNvPr id="17" name="Straight Arrow Connector 16"/>
            <p:cNvCxnSpPr/>
            <p:nvPr/>
          </p:nvCxnSpPr>
          <p:spPr>
            <a:xfrm>
              <a:off x="989136" y="4440983"/>
              <a:ext cx="338530" cy="2138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a:stretch>
            <a:fillRect/>
          </a:stretch>
        </p:blipFill>
        <p:spPr>
          <a:xfrm>
            <a:off x="3520563" y="3057419"/>
            <a:ext cx="5143500" cy="1590675"/>
          </a:xfrm>
          <a:prstGeom prst="rect">
            <a:avLst/>
          </a:prstGeom>
        </p:spPr>
      </p:pic>
    </p:spTree>
    <p:extLst>
      <p:ext uri="{BB962C8B-B14F-4D97-AF65-F5344CB8AC3E}">
        <p14:creationId xmlns:p14="http://schemas.microsoft.com/office/powerpoint/2010/main" val="398821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Viewing Purchasing &amp; Approval Limit Values</a:t>
            </a:r>
          </a:p>
        </p:txBody>
      </p:sp>
      <p:sp>
        <p:nvSpPr>
          <p:cNvPr id="3" name="Content Placeholder 2"/>
          <p:cNvSpPr>
            <a:spLocks noGrp="1"/>
          </p:cNvSpPr>
          <p:nvPr>
            <p:ph idx="1"/>
          </p:nvPr>
        </p:nvSpPr>
        <p:spPr>
          <a:xfrm>
            <a:off x="457200" y="1470137"/>
            <a:ext cx="8229600" cy="4525963"/>
          </a:xfrm>
        </p:spPr>
        <p:txBody>
          <a:bodyPr/>
          <a:lstStyle/>
          <a:p>
            <a:pPr marL="0" indent="0">
              <a:buNone/>
            </a:pPr>
            <a:endParaRPr lang="en-US" sz="2100" dirty="0">
              <a:solidFill>
                <a:srgbClr val="696B73"/>
              </a:solidFill>
              <a:latin typeface="Arial" charset="0"/>
              <a:cs typeface="Arial" charset="0"/>
            </a:endParaRPr>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39818" y="1500890"/>
            <a:ext cx="8464361" cy="1200329"/>
          </a:xfrm>
          <a:prstGeom prst="rect">
            <a:avLst/>
          </a:prstGeom>
          <a:noFill/>
        </p:spPr>
        <p:txBody>
          <a:bodyPr wrap="square" rtlCol="0">
            <a:spAutoFit/>
          </a:bodyPr>
          <a:lstStyle/>
          <a:p>
            <a:r>
              <a:rPr lang="en-US" sz="2400" dirty="0">
                <a:latin typeface="+mn-lt"/>
              </a:rPr>
              <a:t>To view your Purchasing &amp; Approval limits:</a:t>
            </a:r>
          </a:p>
          <a:p>
            <a:pPr marL="914400" lvl="1" indent="-457200">
              <a:buAutoNum type="arabicPeriod"/>
            </a:pPr>
            <a:r>
              <a:rPr lang="en-US" sz="2400" dirty="0">
                <a:latin typeface="+mn-lt"/>
              </a:rPr>
              <a:t>Go to </a:t>
            </a:r>
            <a:r>
              <a:rPr lang="en-US" sz="2400" b="1" dirty="0">
                <a:latin typeface="+mn-lt"/>
              </a:rPr>
              <a:t>Ordering and Approval Settings </a:t>
            </a:r>
          </a:p>
          <a:p>
            <a:pPr marL="914400" lvl="1" indent="-457200">
              <a:buAutoNum type="arabicPeriod"/>
            </a:pPr>
            <a:r>
              <a:rPr lang="en-US" sz="2400" dirty="0">
                <a:latin typeface="+mn-lt"/>
              </a:rPr>
              <a:t>Select </a:t>
            </a:r>
            <a:r>
              <a:rPr lang="en-US" sz="2400" b="1" dirty="0">
                <a:latin typeface="+mn-lt"/>
              </a:rPr>
              <a:t>User Purchasing and Approval Limit Values </a:t>
            </a:r>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143126" y="2890182"/>
            <a:ext cx="8226989" cy="3326759"/>
            <a:chOff x="143126" y="2890182"/>
            <a:chExt cx="8226989" cy="3326759"/>
          </a:xfrm>
        </p:grpSpPr>
        <p:pic>
          <p:nvPicPr>
            <p:cNvPr id="205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1755" r="27700" b="4605"/>
            <a:stretch/>
          </p:blipFill>
          <p:spPr bwMode="auto">
            <a:xfrm>
              <a:off x="773884" y="2890182"/>
              <a:ext cx="7596231" cy="332675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77664" y="4310977"/>
              <a:ext cx="338530" cy="2138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8443" y="3984837"/>
              <a:ext cx="359394" cy="369332"/>
            </a:xfrm>
            <a:prstGeom prst="rect">
              <a:avLst/>
            </a:prstGeom>
            <a:noFill/>
          </p:spPr>
          <p:txBody>
            <a:bodyPr wrap="none" rtlCol="0">
              <a:spAutoFit/>
            </a:bodyPr>
            <a:lstStyle/>
            <a:p>
              <a:r>
                <a:rPr lang="en-US" dirty="0">
                  <a:solidFill>
                    <a:srgbClr val="FF0000"/>
                  </a:solidFill>
                </a:rPr>
                <a:t>1.</a:t>
              </a:r>
            </a:p>
          </p:txBody>
        </p:sp>
        <p:sp>
          <p:nvSpPr>
            <p:cNvPr id="12" name="TextBox 11"/>
            <p:cNvSpPr txBox="1"/>
            <p:nvPr/>
          </p:nvSpPr>
          <p:spPr>
            <a:xfrm>
              <a:off x="143126" y="4233256"/>
              <a:ext cx="359394" cy="369332"/>
            </a:xfrm>
            <a:prstGeom prst="rect">
              <a:avLst/>
            </a:prstGeom>
            <a:noFill/>
          </p:spPr>
          <p:txBody>
            <a:bodyPr wrap="none" rtlCol="0">
              <a:spAutoFit/>
            </a:bodyPr>
            <a:lstStyle/>
            <a:p>
              <a:r>
                <a:rPr lang="en-US" dirty="0">
                  <a:solidFill>
                    <a:srgbClr val="FF0000"/>
                  </a:solidFill>
                </a:rPr>
                <a:t>2.</a:t>
              </a:r>
            </a:p>
          </p:txBody>
        </p:sp>
        <p:cxnSp>
          <p:nvCxnSpPr>
            <p:cNvPr id="16" name="Straight Arrow Connector 15"/>
            <p:cNvCxnSpPr/>
            <p:nvPr/>
          </p:nvCxnSpPr>
          <p:spPr>
            <a:xfrm>
              <a:off x="440509" y="4553561"/>
              <a:ext cx="338530" cy="2138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1837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Catalog</a:t>
            </a:r>
            <a:r>
              <a:rPr lang="en-US" sz="3200" b="1" dirty="0">
                <a:solidFill>
                  <a:srgbClr val="00B050"/>
                </a:solidFill>
                <a:latin typeface="Arial" charset="0"/>
                <a:cs typeface="Arial" charset="0"/>
              </a:rPr>
              <a:t> </a:t>
            </a:r>
            <a:r>
              <a:rPr lang="en-US" sz="3200" b="1" dirty="0">
                <a:solidFill>
                  <a:schemeClr val="accent1"/>
                </a:solidFill>
                <a:latin typeface="Arial" charset="0"/>
                <a:cs typeface="Arial" charset="0"/>
              </a:rPr>
              <a:t>Suppliers</a:t>
            </a:r>
          </a:p>
        </p:txBody>
      </p:sp>
      <p:sp>
        <p:nvSpPr>
          <p:cNvPr id="3" name="Content Placeholder 2"/>
          <p:cNvSpPr>
            <a:spLocks noGrp="1"/>
          </p:cNvSpPr>
          <p:nvPr>
            <p:ph idx="1"/>
          </p:nvPr>
        </p:nvSpPr>
        <p:spPr>
          <a:xfrm>
            <a:off x="457200" y="1233572"/>
            <a:ext cx="8229600" cy="5538159"/>
          </a:xfrm>
        </p:spPr>
        <p:txBody>
          <a:bodyPr/>
          <a:lstStyle/>
          <a:p>
            <a:pPr marL="0" indent="0">
              <a:buNone/>
            </a:pPr>
            <a:r>
              <a:rPr lang="en-US" sz="2100" b="1" dirty="0"/>
              <a:t>Punchout Supplier: </a:t>
            </a:r>
            <a:r>
              <a:rPr lang="en-US" sz="2100" dirty="0"/>
              <a:t>Suppliers that have provided a special link to their online catalog. This Punchout link is unique to Caltech, accesses the Supplier’s site that contains Caltech pricing, and then uploads the selected items from the Punchout Supplier into your TechMart Shopping Cart. To order from a Punchout Supplier, simply click on their logo and you will be directed to their catalog.</a:t>
            </a:r>
          </a:p>
          <a:p>
            <a:pPr marL="0" indent="0">
              <a:buNone/>
            </a:pPr>
            <a:endParaRPr lang="en-US" sz="1600" dirty="0">
              <a:solidFill>
                <a:srgbClr val="0070C0"/>
              </a:solidFill>
            </a:endParaRPr>
          </a:p>
          <a:p>
            <a:pPr marL="0" indent="0">
              <a:buNone/>
            </a:pPr>
            <a:r>
              <a:rPr lang="en-US" sz="2100" b="1" dirty="0"/>
              <a:t>Hosted Catalog Supplier: </a:t>
            </a:r>
            <a:r>
              <a:rPr lang="en-US" sz="2100" dirty="0"/>
              <a:t>Suppliers who have elected to provide their electronic catalog in TechMart. Suppliers have negotiated prices and terms that are advantageous to Caltech and electronically supplied their product information. To order from a Hosted Catalog Supplier, click on their logo and search for the product you are looking for.</a:t>
            </a:r>
          </a:p>
          <a:p>
            <a:pPr marL="0" indent="0">
              <a:buNone/>
            </a:pPr>
            <a:endParaRPr lang="en-US" sz="1600" dirty="0">
              <a:solidFill>
                <a:srgbClr val="0070C0"/>
              </a:solidFill>
            </a:endParaRPr>
          </a:p>
        </p:txBody>
      </p:sp>
      <p:sp>
        <p:nvSpPr>
          <p:cNvPr id="4" name="Rectangle 2"/>
          <p:cNvSpPr>
            <a:spLocks noChangeArrowheads="1"/>
          </p:cNvSpPr>
          <p:nvPr/>
        </p:nvSpPr>
        <p:spPr bwMode="auto">
          <a:xfrm flipV="1">
            <a:off x="1097280" y="3389438"/>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594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Catalog Suppliers Cont’d</a:t>
            </a:r>
          </a:p>
        </p:txBody>
      </p:sp>
      <p:sp>
        <p:nvSpPr>
          <p:cNvPr id="3" name="Content Placeholder 2"/>
          <p:cNvSpPr>
            <a:spLocks noGrp="1"/>
          </p:cNvSpPr>
          <p:nvPr>
            <p:ph idx="1"/>
          </p:nvPr>
        </p:nvSpPr>
        <p:spPr>
          <a:xfrm>
            <a:off x="5210354" y="1229988"/>
            <a:ext cx="3726612" cy="4589540"/>
          </a:xfrm>
        </p:spPr>
        <p:txBody>
          <a:bodyPr/>
          <a:lstStyle/>
          <a:p>
            <a:pPr marL="0" indent="0">
              <a:buNone/>
            </a:pPr>
            <a:r>
              <a:rPr lang="en-US" sz="2100" b="1" dirty="0"/>
              <a:t>Note:</a:t>
            </a:r>
            <a:r>
              <a:rPr lang="en-US" sz="2100" dirty="0"/>
              <a:t> Punchout Suppliers will have a pop out symbol     in the upper right-hand corner.</a:t>
            </a:r>
          </a:p>
          <a:p>
            <a:pPr marL="0" indent="0">
              <a:buNone/>
            </a:pPr>
            <a:endParaRPr lang="en-US" sz="2100" dirty="0"/>
          </a:p>
          <a:p>
            <a:pPr marL="0" indent="0">
              <a:buNone/>
            </a:pPr>
            <a:r>
              <a:rPr lang="en-US" sz="1800" dirty="0">
                <a:solidFill>
                  <a:srgbClr val="FF0000"/>
                </a:solidFill>
              </a:rPr>
              <a:t>*</a:t>
            </a:r>
            <a:r>
              <a:rPr lang="en-US" sz="1800" b="1" dirty="0">
                <a:solidFill>
                  <a:srgbClr val="FF0000"/>
                </a:solidFill>
              </a:rPr>
              <a:t>Instructions on how to order through the Airgas Punchout: </a:t>
            </a:r>
          </a:p>
          <a:p>
            <a:pPr marL="0" indent="0">
              <a:buNone/>
            </a:pPr>
            <a:r>
              <a:rPr lang="en-US" sz="1800" b="1" dirty="0">
                <a:solidFill>
                  <a:srgbClr val="0070C0"/>
                </a:solidFill>
                <a:hlinkClick r:id="rId4"/>
              </a:rPr>
              <a:t>http://procurement.sites.caltech.edu/contracted-suppliers/airgas</a:t>
            </a:r>
            <a:endParaRPr lang="en-US" sz="1800" b="1" dirty="0">
              <a:solidFill>
                <a:srgbClr val="0070C0"/>
              </a:solidFill>
            </a:endParaRPr>
          </a:p>
          <a:p>
            <a:pPr marL="0" indent="0">
              <a:buNone/>
            </a:pPr>
            <a:endParaRPr lang="en-US" sz="1800" dirty="0">
              <a:solidFill>
                <a:srgbClr val="0070C0"/>
              </a:solidFill>
            </a:endParaRPr>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395317" y="1121596"/>
            <a:ext cx="4625257" cy="5430747"/>
            <a:chOff x="0" y="0"/>
            <a:chExt cx="4714241" cy="5535295"/>
          </a:xfrm>
        </p:grpSpPr>
        <p:grpSp>
          <p:nvGrpSpPr>
            <p:cNvPr id="12" name="Group 11"/>
            <p:cNvGrpSpPr/>
            <p:nvPr/>
          </p:nvGrpSpPr>
          <p:grpSpPr>
            <a:xfrm>
              <a:off x="0" y="0"/>
              <a:ext cx="4714241" cy="5535295"/>
              <a:chOff x="0" y="0"/>
              <a:chExt cx="6497798" cy="7629028"/>
            </a:xfrm>
          </p:grpSpPr>
          <p:grpSp>
            <p:nvGrpSpPr>
              <p:cNvPr id="16" name="Group 15"/>
              <p:cNvGrpSpPr/>
              <p:nvPr/>
            </p:nvGrpSpPr>
            <p:grpSpPr>
              <a:xfrm>
                <a:off x="3230088" y="0"/>
                <a:ext cx="3267710" cy="7253605"/>
                <a:chOff x="-7952" y="0"/>
                <a:chExt cx="3268183" cy="7254137"/>
              </a:xfrm>
            </p:grpSpPr>
            <p:grpSp>
              <p:nvGrpSpPr>
                <p:cNvPr id="26" name="Group 25"/>
                <p:cNvGrpSpPr/>
                <p:nvPr/>
              </p:nvGrpSpPr>
              <p:grpSpPr>
                <a:xfrm>
                  <a:off x="-7952" y="4869711"/>
                  <a:ext cx="3253105" cy="2384426"/>
                  <a:chOff x="-18393" y="0"/>
                  <a:chExt cx="3219450" cy="2384844"/>
                </a:xfrm>
              </p:grpSpPr>
              <p:pic>
                <p:nvPicPr>
                  <p:cNvPr id="32" name="Picture 31" descr="C:\Users\bnakawat\Pictures\Comp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93" y="0"/>
                    <a:ext cx="3219450" cy="1362075"/>
                  </a:xfrm>
                  <a:prstGeom prst="rect">
                    <a:avLst/>
                  </a:prstGeom>
                  <a:noFill/>
                  <a:ln>
                    <a:noFill/>
                  </a:ln>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3" y="1337094"/>
                    <a:ext cx="3209925" cy="1047750"/>
                  </a:xfrm>
                  <a:prstGeom prst="rect">
                    <a:avLst/>
                  </a:prstGeom>
                </p:spPr>
              </p:pic>
            </p:grpSp>
            <p:grpSp>
              <p:nvGrpSpPr>
                <p:cNvPr id="27" name="Group 26"/>
                <p:cNvGrpSpPr/>
                <p:nvPr/>
              </p:nvGrpSpPr>
              <p:grpSpPr>
                <a:xfrm>
                  <a:off x="2681" y="0"/>
                  <a:ext cx="3257550" cy="3523945"/>
                  <a:chOff x="-7952" y="0"/>
                  <a:chExt cx="3257550" cy="3523945"/>
                </a:xfrm>
              </p:grpSpPr>
              <p:pic>
                <p:nvPicPr>
                  <p:cNvPr id="29" name="Picture 28" descr="C:\Users\bnakawat\Pictures\Life Sci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2" y="0"/>
                    <a:ext cx="3248025" cy="1390650"/>
                  </a:xfrm>
                  <a:prstGeom prst="rect">
                    <a:avLst/>
                  </a:prstGeom>
                  <a:noFill/>
                  <a:ln>
                    <a:noFill/>
                  </a:ln>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2" y="2457780"/>
                    <a:ext cx="3257550" cy="1066165"/>
                  </a:xfrm>
                  <a:prstGeom prst="rect">
                    <a:avLst/>
                  </a:prstGeom>
                </p:spPr>
              </p:pic>
              <p:pic>
                <p:nvPicPr>
                  <p:cNvPr id="31" name="Picture 30" descr="C:\Users\bnakawat\Pictures\Life Sci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52" y="1379528"/>
                    <a:ext cx="3257550" cy="1076325"/>
                  </a:xfrm>
                  <a:prstGeom prst="rect">
                    <a:avLst/>
                  </a:prstGeom>
                  <a:noFill/>
                  <a:ln>
                    <a:noFill/>
                  </a:ln>
                </p:spPr>
              </p:pic>
            </p:grpSp>
            <p:pic>
              <p:nvPicPr>
                <p:cNvPr id="28" name="Picture 27" descr="C:\Users\bnakawat\Pictures\Elec.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52" y="3519377"/>
                  <a:ext cx="3261995" cy="1360805"/>
                </a:xfrm>
                <a:prstGeom prst="rect">
                  <a:avLst/>
                </a:prstGeom>
                <a:noFill/>
                <a:ln>
                  <a:noFill/>
                </a:ln>
              </p:spPr>
            </p:pic>
          </p:grpSp>
          <p:grpSp>
            <p:nvGrpSpPr>
              <p:cNvPr id="17" name="Group 16"/>
              <p:cNvGrpSpPr/>
              <p:nvPr/>
            </p:nvGrpSpPr>
            <p:grpSpPr>
              <a:xfrm>
                <a:off x="0" y="0"/>
                <a:ext cx="3247390" cy="7629028"/>
                <a:chOff x="0" y="0"/>
                <a:chExt cx="3247390" cy="7629028"/>
              </a:xfrm>
            </p:grpSpPr>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r="6132"/>
                <a:stretch/>
              </p:blipFill>
              <p:spPr bwMode="auto">
                <a:xfrm>
                  <a:off x="0" y="0"/>
                  <a:ext cx="3247390" cy="1362075"/>
                </a:xfrm>
                <a:prstGeom prst="rect">
                  <a:avLst/>
                </a:prstGeom>
                <a:ln>
                  <a:noFill/>
                </a:ln>
                <a:extLst>
                  <a:ext uri="{53640926-AAD7-44D8-BBD7-CCE9431645EC}">
                    <a14:shadowObscured xmlns:a14="http://schemas.microsoft.com/office/drawing/2010/main"/>
                  </a:ext>
                </a:extLst>
              </p:spPr>
            </p:pic>
            <p:pic>
              <p:nvPicPr>
                <p:cNvPr id="19" name="Picture 18"/>
                <p:cNvPicPr>
                  <a:picLocks noChangeAspect="1"/>
                </p:cNvPicPr>
                <p:nvPr/>
              </p:nvPicPr>
              <p:blipFill rotWithShape="1">
                <a:blip r:embed="rId12">
                  <a:extLst>
                    <a:ext uri="{28A0092B-C50C-407E-A947-70E740481C1C}">
                      <a14:useLocalDpi xmlns:a14="http://schemas.microsoft.com/office/drawing/2010/main" val="0"/>
                    </a:ext>
                  </a:extLst>
                </a:blip>
                <a:srcRect r="9822" b="160"/>
                <a:stretch/>
              </p:blipFill>
              <p:spPr bwMode="auto">
                <a:xfrm>
                  <a:off x="0" y="1359673"/>
                  <a:ext cx="3247390" cy="1392555"/>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0" y="5200153"/>
                  <a:ext cx="3237865" cy="2428875"/>
                  <a:chOff x="0" y="0"/>
                  <a:chExt cx="3248025" cy="2428875"/>
                </a:xfrm>
              </p:grpSpPr>
              <p:pic>
                <p:nvPicPr>
                  <p:cNvPr id="24" name="Picture 23" descr="C:\Users\bnakawat\Pictures\MRO1.PNG"/>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auto">
                  <a:xfrm>
                    <a:off x="0" y="0"/>
                    <a:ext cx="3248025" cy="1371600"/>
                  </a:xfrm>
                  <a:prstGeom prst="rect">
                    <a:avLst/>
                  </a:prstGeom>
                  <a:noFill/>
                  <a:ln>
                    <a:noFill/>
                  </a:ln>
                </p:spPr>
              </p:pic>
              <p:pic>
                <p:nvPicPr>
                  <p:cNvPr id="25" name="Picture 24" descr="C:\Users\bnakawat\Pictures\MRO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371600"/>
                    <a:ext cx="3248025" cy="1057275"/>
                  </a:xfrm>
                  <a:prstGeom prst="rect">
                    <a:avLst/>
                  </a:prstGeom>
                  <a:noFill/>
                  <a:ln>
                    <a:noFill/>
                  </a:ln>
                </p:spPr>
              </p:pic>
            </p:grpSp>
            <p:grpSp>
              <p:nvGrpSpPr>
                <p:cNvPr id="21" name="Group 20"/>
                <p:cNvGrpSpPr/>
                <p:nvPr/>
              </p:nvGrpSpPr>
              <p:grpSpPr>
                <a:xfrm>
                  <a:off x="0" y="2751152"/>
                  <a:ext cx="3247390" cy="2446655"/>
                  <a:chOff x="-1" y="0"/>
                  <a:chExt cx="3248026" cy="2447026"/>
                </a:xfrm>
              </p:grpSpPr>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3248025" cy="1390650"/>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1380226"/>
                    <a:ext cx="3238499" cy="1066800"/>
                  </a:xfrm>
                  <a:prstGeom prst="rect">
                    <a:avLst/>
                  </a:prstGeom>
                </p:spPr>
              </p:pic>
            </p:grpSp>
          </p:grpSp>
        </p:grpSp>
        <p:grpSp>
          <p:nvGrpSpPr>
            <p:cNvPr id="13" name="Group 12"/>
            <p:cNvGrpSpPr/>
            <p:nvPr/>
          </p:nvGrpSpPr>
          <p:grpSpPr>
            <a:xfrm>
              <a:off x="1682150" y="3243532"/>
              <a:ext cx="546100" cy="367665"/>
              <a:chOff x="0" y="0"/>
              <a:chExt cx="546100" cy="367665"/>
            </a:xfrm>
          </p:grpSpPr>
          <p:sp>
            <p:nvSpPr>
              <p:cNvPr id="14" name="Rectangle 13"/>
              <p:cNvSpPr/>
              <p:nvPr/>
            </p:nvSpPr>
            <p:spPr>
              <a:xfrm>
                <a:off x="0" y="0"/>
                <a:ext cx="546100" cy="36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103517"/>
                <a:ext cx="546100" cy="83820"/>
              </a:xfrm>
              <a:prstGeom prst="rect">
                <a:avLst/>
              </a:prstGeom>
            </p:spPr>
          </p:pic>
        </p:grpSp>
      </p:grpSp>
      <p:pic>
        <p:nvPicPr>
          <p:cNvPr id="41" name="Picture 40"/>
          <p:cNvPicPr/>
          <p:nvPr/>
        </p:nvPicPr>
        <p:blipFill rotWithShape="1">
          <a:blip r:embed="rId18">
            <a:extLst>
              <a:ext uri="{28A0092B-C50C-407E-A947-70E740481C1C}">
                <a14:useLocalDpi xmlns:a14="http://schemas.microsoft.com/office/drawing/2010/main" val="0"/>
              </a:ext>
            </a:extLst>
          </a:blip>
          <a:srcRect t="1" b="-2"/>
          <a:stretch/>
        </p:blipFill>
        <p:spPr bwMode="auto">
          <a:xfrm>
            <a:off x="8075940" y="1663035"/>
            <a:ext cx="171450" cy="180340"/>
          </a:xfrm>
          <a:prstGeom prst="rect">
            <a:avLst/>
          </a:prstGeom>
          <a:ln>
            <a:noFill/>
          </a:ln>
          <a:extLst>
            <a:ext uri="{53640926-AAD7-44D8-BBD7-CCE9431645EC}">
              <a14:shadowObscured xmlns:a14="http://schemas.microsoft.com/office/drawing/2010/main"/>
            </a:ext>
          </a:extLst>
        </p:spPr>
      </p:pic>
      <p:sp>
        <p:nvSpPr>
          <p:cNvPr id="37" name="Oval 36"/>
          <p:cNvSpPr/>
          <p:nvPr/>
        </p:nvSpPr>
        <p:spPr>
          <a:xfrm>
            <a:off x="4818174" y="4805694"/>
            <a:ext cx="181155" cy="1535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a:off x="5013795" y="4676227"/>
            <a:ext cx="284068" cy="1545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28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Other Ways to Order from Catalog Suppliers</a:t>
            </a:r>
          </a:p>
        </p:txBody>
      </p:sp>
      <p:sp>
        <p:nvSpPr>
          <p:cNvPr id="3" name="Content Placeholder 2"/>
          <p:cNvSpPr>
            <a:spLocks noGrp="1"/>
          </p:cNvSpPr>
          <p:nvPr>
            <p:ph sz="half" idx="1"/>
          </p:nvPr>
        </p:nvSpPr>
        <p:spPr>
          <a:xfrm>
            <a:off x="4727593" y="2728992"/>
            <a:ext cx="4101766" cy="4525963"/>
          </a:xfrm>
        </p:spPr>
        <p:txBody>
          <a:bodyPr/>
          <a:lstStyle/>
          <a:p>
            <a:pPr marL="0" indent="0">
              <a:buNone/>
            </a:pPr>
            <a:r>
              <a:rPr lang="en-US" sz="2100" u="sng" dirty="0"/>
              <a:t>Search the Supplier’s Catalog</a:t>
            </a:r>
          </a:p>
          <a:p>
            <a:pPr marL="457200" indent="-457200">
              <a:spcAft>
                <a:spcPts val="400"/>
              </a:spcAft>
              <a:buAutoNum type="arabicPeriod"/>
            </a:pPr>
            <a:r>
              <a:rPr lang="en-US" sz="2000" dirty="0"/>
              <a:t>Click on </a:t>
            </a:r>
            <a:r>
              <a:rPr lang="en-US" sz="2000" b="1" dirty="0"/>
              <a:t>Suppliers</a:t>
            </a:r>
          </a:p>
          <a:p>
            <a:pPr marL="457200" indent="-457200">
              <a:spcAft>
                <a:spcPts val="400"/>
              </a:spcAft>
              <a:buAutoNum type="arabicPeriod"/>
            </a:pPr>
            <a:r>
              <a:rPr lang="en-US" sz="2000" dirty="0"/>
              <a:t>Select </a:t>
            </a:r>
            <a:r>
              <a:rPr lang="en-US" sz="2000" b="1" dirty="0"/>
              <a:t>Click to expand Search for Supplier Filter</a:t>
            </a:r>
            <a:br>
              <a:rPr lang="en-US" sz="2000" b="1" dirty="0"/>
            </a:br>
            <a:endParaRPr lang="en-US" sz="2000" b="1" dirty="0"/>
          </a:p>
          <a:p>
            <a:pPr marL="457200" indent="-457200">
              <a:spcAft>
                <a:spcPts val="400"/>
              </a:spcAft>
              <a:buAutoNum type="arabicPeriod"/>
            </a:pPr>
            <a:r>
              <a:rPr lang="en-US" sz="2000" dirty="0"/>
              <a:t>Select </a:t>
            </a:r>
            <a:r>
              <a:rPr lang="en-US" sz="2000" b="1" dirty="0"/>
              <a:t>Supplier Type </a:t>
            </a:r>
            <a:r>
              <a:rPr lang="en-US" sz="2000" dirty="0"/>
              <a:t>from the dropdown menu and </a:t>
            </a:r>
            <a:r>
              <a:rPr lang="en-US" sz="2000" b="1" dirty="0"/>
              <a:t>Search</a:t>
            </a:r>
          </a:p>
          <a:p>
            <a:pPr marL="457200" indent="-457200">
              <a:buAutoNum type="arabicPeriod"/>
            </a:pPr>
            <a:endParaRPr lang="en-US" sz="20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Content Placeholder 2"/>
          <p:cNvSpPr txBox="1">
            <a:spLocks/>
          </p:cNvSpPr>
          <p:nvPr/>
        </p:nvSpPr>
        <p:spPr>
          <a:xfrm>
            <a:off x="457200" y="2735250"/>
            <a:ext cx="4038600" cy="45259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US" sz="2100" u="sng" dirty="0"/>
              <a:t>Quick Order</a:t>
            </a:r>
          </a:p>
          <a:p>
            <a:pPr marL="457200" indent="-457200">
              <a:spcAft>
                <a:spcPts val="400"/>
              </a:spcAft>
              <a:buFont typeface="Arial" charset="0"/>
              <a:buAutoNum type="arabicPeriod"/>
            </a:pPr>
            <a:r>
              <a:rPr lang="en-US" sz="2000" dirty="0"/>
              <a:t>Click on </a:t>
            </a:r>
            <a:r>
              <a:rPr lang="en-US" sz="2000" b="1" dirty="0"/>
              <a:t>Quick Order</a:t>
            </a:r>
          </a:p>
          <a:p>
            <a:pPr marL="457200" indent="-457200">
              <a:spcAft>
                <a:spcPts val="400"/>
              </a:spcAft>
              <a:buFont typeface="Arial" charset="0"/>
              <a:buAutoNum type="arabicPeriod"/>
            </a:pPr>
            <a:r>
              <a:rPr lang="en-US" sz="2000" dirty="0"/>
              <a:t>Enter the Supplier’s part number and select </a:t>
            </a:r>
            <a:r>
              <a:rPr lang="en-US" sz="2000" b="1" dirty="0"/>
              <a:t>Add to Active Cart</a:t>
            </a:r>
          </a:p>
          <a:p>
            <a:pPr marL="0" indent="0">
              <a:buFont typeface="Arial" charset="0"/>
              <a:buNone/>
            </a:pPr>
            <a:endParaRPr lang="en-US" sz="2100" dirty="0"/>
          </a:p>
        </p:txBody>
      </p:sp>
      <p:grpSp>
        <p:nvGrpSpPr>
          <p:cNvPr id="5" name="Group 4"/>
          <p:cNvGrpSpPr/>
          <p:nvPr/>
        </p:nvGrpSpPr>
        <p:grpSpPr>
          <a:xfrm>
            <a:off x="5107369" y="4212747"/>
            <a:ext cx="2906335" cy="361976"/>
            <a:chOff x="5107369" y="4212747"/>
            <a:chExt cx="2906335" cy="361976"/>
          </a:xfrm>
        </p:grpSpPr>
        <p:pic>
          <p:nvPicPr>
            <p:cNvPr id="11" name="Picture 10"/>
            <p:cNvPicPr/>
            <p:nvPr/>
          </p:nvPicPr>
          <p:blipFill rotWithShape="1">
            <a:blip r:embed="rId4"/>
            <a:srcRect l="2436" t="18687" r="80160" b="77228"/>
            <a:stretch/>
          </p:blipFill>
          <p:spPr bwMode="auto">
            <a:xfrm>
              <a:off x="5428490" y="4212747"/>
              <a:ext cx="2585214" cy="361976"/>
            </a:xfrm>
            <a:prstGeom prst="rect">
              <a:avLst/>
            </a:prstGeom>
            <a:ln>
              <a:noFill/>
            </a:ln>
            <a:extLst>
              <a:ext uri="{53640926-AAD7-44D8-BBD7-CCE9431645EC}">
                <a14:shadowObscured xmlns:a14="http://schemas.microsoft.com/office/drawing/2010/main"/>
              </a:ext>
            </a:extLst>
          </p:spPr>
        </p:pic>
        <p:cxnSp>
          <p:nvCxnSpPr>
            <p:cNvPr id="16" name="Straight Arrow Connector 15"/>
            <p:cNvCxnSpPr/>
            <p:nvPr/>
          </p:nvCxnSpPr>
          <p:spPr>
            <a:xfrm>
              <a:off x="5107369" y="4212747"/>
              <a:ext cx="327276" cy="167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 name="Rectangle 2"/>
          <p:cNvSpPr>
            <a:spLocks noChangeArrowheads="1"/>
          </p:cNvSpPr>
          <p:nvPr/>
        </p:nvSpPr>
        <p:spPr bwMode="auto">
          <a:xfrm>
            <a:off x="-82848" y="44226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cid:image002.png@01D29CD4.DFEFF310"/>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25414" t="435" r="486" b="81165"/>
          <a:stretch/>
        </p:blipFill>
        <p:spPr bwMode="auto">
          <a:xfrm>
            <a:off x="1223182" y="1450269"/>
            <a:ext cx="6599207" cy="119008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93530" y="4610267"/>
            <a:ext cx="3160830" cy="1764540"/>
            <a:chOff x="993530" y="4610267"/>
            <a:chExt cx="3160830" cy="1764540"/>
          </a:xfrm>
        </p:grpSpPr>
        <p:pic>
          <p:nvPicPr>
            <p:cNvPr id="19" name="Picture 18"/>
            <p:cNvPicPr/>
            <p:nvPr/>
          </p:nvPicPr>
          <p:blipFill rotWithShape="1">
            <a:blip r:embed="rId7"/>
            <a:srcRect l="29591" t="17327" r="43902" b="60641"/>
            <a:stretch/>
          </p:blipFill>
          <p:spPr bwMode="auto">
            <a:xfrm>
              <a:off x="993530" y="4610267"/>
              <a:ext cx="3103684" cy="1764540"/>
            </a:xfrm>
            <a:prstGeom prst="rect">
              <a:avLst/>
            </a:prstGeom>
            <a:ln>
              <a:noFill/>
            </a:ln>
            <a:extLst>
              <a:ext uri="{53640926-AAD7-44D8-BBD7-CCE9431645EC}">
                <a14:shadowObscured xmlns:a14="http://schemas.microsoft.com/office/drawing/2010/main"/>
              </a:ext>
            </a:extLst>
          </p:spPr>
        </p:pic>
        <p:cxnSp>
          <p:nvCxnSpPr>
            <p:cNvPr id="24" name="Straight Arrow Connector 23"/>
            <p:cNvCxnSpPr/>
            <p:nvPr/>
          </p:nvCxnSpPr>
          <p:spPr>
            <a:xfrm flipH="1">
              <a:off x="3870067" y="6039809"/>
              <a:ext cx="284293" cy="201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5410575" y="5362444"/>
            <a:ext cx="2814465" cy="1009691"/>
            <a:chOff x="5410575" y="5362444"/>
            <a:chExt cx="2814465" cy="1009691"/>
          </a:xfrm>
        </p:grpSpPr>
        <p:pic>
          <p:nvPicPr>
            <p:cNvPr id="12" name="Picture 11"/>
            <p:cNvPicPr/>
            <p:nvPr/>
          </p:nvPicPr>
          <p:blipFill rotWithShape="1">
            <a:blip r:embed="rId8"/>
            <a:srcRect l="2437" t="18811" r="79046" b="68935"/>
            <a:stretch/>
          </p:blipFill>
          <p:spPr bwMode="auto">
            <a:xfrm>
              <a:off x="5410575" y="5362444"/>
              <a:ext cx="2814465" cy="1009691"/>
            </a:xfrm>
            <a:prstGeom prst="rect">
              <a:avLst/>
            </a:prstGeom>
            <a:ln>
              <a:noFill/>
            </a:ln>
            <a:extLst>
              <a:ext uri="{53640926-AAD7-44D8-BBD7-CCE9431645EC}">
                <a14:shadowObscured xmlns:a14="http://schemas.microsoft.com/office/drawing/2010/main"/>
              </a:ext>
            </a:extLst>
          </p:spPr>
        </p:pic>
        <p:cxnSp>
          <p:nvCxnSpPr>
            <p:cNvPr id="26" name="Straight Arrow Connector 25"/>
            <p:cNvCxnSpPr/>
            <p:nvPr/>
          </p:nvCxnSpPr>
          <p:spPr>
            <a:xfrm flipH="1">
              <a:off x="7095784" y="5722247"/>
              <a:ext cx="284293" cy="201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7" name="Straight Arrow Connector 26"/>
          <p:cNvCxnSpPr/>
          <p:nvPr/>
        </p:nvCxnSpPr>
        <p:spPr>
          <a:xfrm flipV="1">
            <a:off x="2016965" y="2589370"/>
            <a:ext cx="540301" cy="2825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3827749" y="2568417"/>
            <a:ext cx="899844" cy="3157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46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Shopping in TechMart</a:t>
            </a:r>
          </a:p>
        </p:txBody>
      </p:sp>
      <p:sp>
        <p:nvSpPr>
          <p:cNvPr id="3" name="Content Placeholder 2"/>
          <p:cNvSpPr>
            <a:spLocks noGrp="1"/>
          </p:cNvSpPr>
          <p:nvPr>
            <p:ph idx="1"/>
          </p:nvPr>
        </p:nvSpPr>
        <p:spPr>
          <a:xfrm>
            <a:off x="334108" y="4575120"/>
            <a:ext cx="8475783" cy="2320078"/>
          </a:xfrm>
        </p:spPr>
        <p:txBody>
          <a:bodyPr/>
          <a:lstStyle/>
          <a:p>
            <a:pPr marL="0" indent="0">
              <a:buNone/>
            </a:pPr>
            <a:r>
              <a:rPr lang="en-US" sz="2000" dirty="0"/>
              <a:t>If you are searching for a product but do not have a specific vendor in mind, you can use the </a:t>
            </a:r>
            <a:r>
              <a:rPr lang="en-US" sz="2000" b="1" dirty="0"/>
              <a:t>Shop</a:t>
            </a:r>
            <a:r>
              <a:rPr lang="en-US" sz="2000" dirty="0"/>
              <a:t> widget located on the TechMart Homepage. A list of items from our TechMart preferred vendors will appear that have “500 mL beaker” in the line item description. From here, you can select an item and </a:t>
            </a:r>
            <a:r>
              <a:rPr lang="en-US" sz="2000" b="1" dirty="0"/>
              <a:t>Add to Cart </a:t>
            </a:r>
            <a:r>
              <a:rPr lang="en-US" sz="2000" dirty="0"/>
              <a:t>or select </a:t>
            </a:r>
            <a:r>
              <a:rPr lang="en-US" sz="2000" b="1" dirty="0"/>
              <a:t>Order from Supplier</a:t>
            </a:r>
            <a:r>
              <a:rPr lang="en-US" sz="2000" dirty="0"/>
              <a:t>, which will take </a:t>
            </a:r>
            <a:br>
              <a:rPr lang="en-US" sz="2000" dirty="0"/>
            </a:br>
            <a:r>
              <a:rPr lang="en-US" sz="2000" dirty="0"/>
              <a:t>you directly to that product in that supplier’s Punchout catalog. </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541006" y="2311324"/>
            <a:ext cx="8061988" cy="2278316"/>
            <a:chOff x="541006" y="1898086"/>
            <a:chExt cx="8061988" cy="2278316"/>
          </a:xfrm>
        </p:grpSpPr>
        <p:grpSp>
          <p:nvGrpSpPr>
            <p:cNvPr id="10" name="Group 9"/>
            <p:cNvGrpSpPr/>
            <p:nvPr/>
          </p:nvGrpSpPr>
          <p:grpSpPr>
            <a:xfrm>
              <a:off x="541006" y="1898086"/>
              <a:ext cx="8061988" cy="2278316"/>
              <a:chOff x="525781" y="1794293"/>
              <a:chExt cx="8061988" cy="2278316"/>
            </a:xfrm>
          </p:grpSpPr>
          <p:pic>
            <p:nvPicPr>
              <p:cNvPr id="8" name="Picture 7"/>
              <p:cNvPicPr/>
              <p:nvPr/>
            </p:nvPicPr>
            <p:blipFill rotWithShape="1">
              <a:blip r:embed="rId4"/>
              <a:srcRect l="22626" t="40729" r="1148" b="46650"/>
              <a:stretch/>
            </p:blipFill>
            <p:spPr bwMode="auto">
              <a:xfrm>
                <a:off x="525781" y="3033874"/>
                <a:ext cx="8061988" cy="103873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5"/>
              <a:srcRect l="22514" t="27117" r="1200" b="54394"/>
              <a:stretch/>
            </p:blipFill>
            <p:spPr bwMode="auto">
              <a:xfrm>
                <a:off x="525781" y="1794293"/>
                <a:ext cx="8061988" cy="1253425"/>
              </a:xfrm>
              <a:prstGeom prst="rect">
                <a:avLst/>
              </a:prstGeom>
              <a:ln>
                <a:noFill/>
              </a:ln>
              <a:extLst>
                <a:ext uri="{53640926-AAD7-44D8-BBD7-CCE9431645EC}">
                  <a14:shadowObscured xmlns:a14="http://schemas.microsoft.com/office/drawing/2010/main"/>
                </a:ext>
              </a:extLst>
            </p:spPr>
          </p:pic>
        </p:grpSp>
        <p:cxnSp>
          <p:nvCxnSpPr>
            <p:cNvPr id="11" name="Straight Arrow Connector 10"/>
            <p:cNvCxnSpPr/>
            <p:nvPr/>
          </p:nvCxnSpPr>
          <p:spPr>
            <a:xfrm flipV="1">
              <a:off x="6969961" y="2375055"/>
              <a:ext cx="540301" cy="2494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375272" y="3712375"/>
              <a:ext cx="540301" cy="2494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84346" y="2533300"/>
              <a:ext cx="1050288" cy="338554"/>
            </a:xfrm>
            <a:prstGeom prst="rect">
              <a:avLst/>
            </a:prstGeom>
            <a:noFill/>
          </p:spPr>
          <p:txBody>
            <a:bodyPr wrap="none" rtlCol="0">
              <a:spAutoFit/>
            </a:bodyPr>
            <a:lstStyle/>
            <a:p>
              <a:r>
                <a:rPr lang="en-US" sz="1600" dirty="0">
                  <a:solidFill>
                    <a:srgbClr val="FF0000"/>
                  </a:solidFill>
                  <a:latin typeface="Arial" panose="020B0604020202020204" pitchFamily="34" charset="0"/>
                  <a:cs typeface="Arial" panose="020B0604020202020204" pitchFamily="34" charset="0"/>
                </a:rPr>
                <a:t>Punchout</a:t>
              </a:r>
            </a:p>
          </p:txBody>
        </p:sp>
        <p:sp>
          <p:nvSpPr>
            <p:cNvPr id="16" name="TextBox 15"/>
            <p:cNvSpPr txBox="1"/>
            <p:nvPr/>
          </p:nvSpPr>
          <p:spPr>
            <a:xfrm>
              <a:off x="5841490" y="3783322"/>
              <a:ext cx="1596912" cy="338554"/>
            </a:xfrm>
            <a:prstGeom prst="rect">
              <a:avLst/>
            </a:prstGeom>
            <a:noFill/>
          </p:spPr>
          <p:txBody>
            <a:bodyPr wrap="none" rtlCol="0">
              <a:spAutoFit/>
            </a:bodyPr>
            <a:lstStyle/>
            <a:p>
              <a:r>
                <a:rPr lang="en-US" sz="1600" dirty="0">
                  <a:solidFill>
                    <a:srgbClr val="FF0000"/>
                  </a:solidFill>
                  <a:latin typeface="Arial" panose="020B0604020202020204" pitchFamily="34" charset="0"/>
                  <a:cs typeface="Arial" panose="020B0604020202020204" pitchFamily="34" charset="0"/>
                </a:rPr>
                <a:t>Hosted Catalog</a:t>
              </a:r>
            </a:p>
          </p:txBody>
        </p:sp>
      </p:grpSp>
      <p:grpSp>
        <p:nvGrpSpPr>
          <p:cNvPr id="12" name="Group 11"/>
          <p:cNvGrpSpPr/>
          <p:nvPr/>
        </p:nvGrpSpPr>
        <p:grpSpPr>
          <a:xfrm>
            <a:off x="1237727" y="1013445"/>
            <a:ext cx="6628018" cy="1145983"/>
            <a:chOff x="543728" y="1101342"/>
            <a:chExt cx="5523702" cy="955047"/>
          </a:xfrm>
        </p:grpSpPr>
        <p:grpSp>
          <p:nvGrpSpPr>
            <p:cNvPr id="5" name="Group 4"/>
            <p:cNvGrpSpPr/>
            <p:nvPr/>
          </p:nvGrpSpPr>
          <p:grpSpPr>
            <a:xfrm>
              <a:off x="543728" y="1101342"/>
              <a:ext cx="5523702" cy="955047"/>
              <a:chOff x="2650795" y="3418150"/>
              <a:chExt cx="5523702" cy="955047"/>
            </a:xfrm>
          </p:grpSpPr>
          <p:pic>
            <p:nvPicPr>
              <p:cNvPr id="15" name="Picture 1" descr="cid:image002.png@01D29CD4.DFEFF310"/>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l="25414" t="435" r="486" b="81924"/>
              <a:stretch>
                <a:fillRect/>
              </a:stretch>
            </p:blipFill>
            <p:spPr bwMode="auto">
              <a:xfrm>
                <a:off x="2650795" y="3418150"/>
                <a:ext cx="5523702" cy="955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46264" t="17639" r="35146" b="80422"/>
              <a:stretch/>
            </p:blipFill>
            <p:spPr bwMode="auto">
              <a:xfrm>
                <a:off x="4350543" y="3764178"/>
                <a:ext cx="1964531" cy="131547"/>
              </a:xfrm>
              <a:prstGeom prst="rect">
                <a:avLst/>
              </a:prstGeom>
              <a:ln>
                <a:noFill/>
              </a:ln>
              <a:extLst>
                <a:ext uri="{53640926-AAD7-44D8-BBD7-CCE9431645EC}">
                  <a14:shadowObscured xmlns:a14="http://schemas.microsoft.com/office/drawing/2010/main"/>
                </a:ext>
              </a:extLst>
            </p:spPr>
          </p:pic>
        </p:grpSp>
        <p:cxnSp>
          <p:nvCxnSpPr>
            <p:cNvPr id="9" name="Straight Arrow Connector 8"/>
            <p:cNvCxnSpPr/>
            <p:nvPr/>
          </p:nvCxnSpPr>
          <p:spPr>
            <a:xfrm flipH="1">
              <a:off x="2887308" y="1360188"/>
              <a:ext cx="287213" cy="1447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7529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77685" y="3050512"/>
            <a:ext cx="8199783" cy="1938992"/>
          </a:xfrm>
          <a:prstGeom prst="rect">
            <a:avLst/>
          </a:prstGeom>
          <a:effectLst>
            <a:outerShdw blurRad="50800" dist="38100" algn="l" rotWithShape="0">
              <a:prstClr val="black">
                <a:alpha val="40000"/>
              </a:prstClr>
            </a:outerShdw>
          </a:effectLst>
        </p:spPr>
        <p:txBody>
          <a:bodyPr wrap="square">
            <a:spAutoFit/>
          </a:bodyPr>
          <a:lstStyle/>
          <a:p>
            <a:pPr algn="ctr"/>
            <a:r>
              <a:rPr lang="en-US" sz="6000" b="1" dirty="0">
                <a:solidFill>
                  <a:schemeClr val="accent2">
                    <a:lumMod val="75000"/>
                  </a:schemeClr>
                </a:solidFill>
                <a:latin typeface="Arial" charset="0"/>
                <a:cs typeface="Arial" charset="0"/>
              </a:rPr>
              <a:t> Purchasing</a:t>
            </a:r>
          </a:p>
          <a:p>
            <a:pPr algn="ctr"/>
            <a:r>
              <a:rPr lang="en-US" sz="5400" b="1" dirty="0">
                <a:solidFill>
                  <a:schemeClr val="accent1"/>
                </a:solidFill>
                <a:latin typeface="Arial" charset="0"/>
                <a:cs typeface="Arial" charset="0"/>
              </a:rPr>
              <a:t>NEW</a:t>
            </a:r>
            <a:r>
              <a:rPr lang="en-US" sz="6000" b="1" dirty="0">
                <a:solidFill>
                  <a:schemeClr val="accent2">
                    <a:lumMod val="75000"/>
                  </a:schemeClr>
                </a:solidFill>
                <a:latin typeface="Arial" charset="0"/>
                <a:cs typeface="Arial" charset="0"/>
              </a:rPr>
              <a:t> </a:t>
            </a:r>
            <a:r>
              <a:rPr lang="en-US" sz="5400" b="1" dirty="0">
                <a:solidFill>
                  <a:schemeClr val="accent1"/>
                </a:solidFill>
                <a:latin typeface="Arial" charset="0"/>
                <a:cs typeface="Arial" charset="0"/>
              </a:rPr>
              <a:t>USER TRAINING</a:t>
            </a:r>
          </a:p>
        </p:txBody>
      </p:sp>
      <p:pic>
        <p:nvPicPr>
          <p:cNvPr id="8" name="Picture 7" descr="TECHMART LOGO 2014 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921" y="1484201"/>
            <a:ext cx="46593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500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Non-Catalog Suppliers</a:t>
            </a:r>
          </a:p>
        </p:txBody>
      </p:sp>
      <p:sp>
        <p:nvSpPr>
          <p:cNvPr id="3" name="Content Placeholder 2"/>
          <p:cNvSpPr>
            <a:spLocks noGrp="1"/>
          </p:cNvSpPr>
          <p:nvPr>
            <p:ph idx="1"/>
          </p:nvPr>
        </p:nvSpPr>
        <p:spPr>
          <a:xfrm>
            <a:off x="457200" y="1224951"/>
            <a:ext cx="8229600" cy="5276047"/>
          </a:xfrm>
        </p:spPr>
        <p:txBody>
          <a:bodyPr/>
          <a:lstStyle/>
          <a:p>
            <a:pPr marL="0" indent="0">
              <a:buNone/>
            </a:pPr>
            <a:r>
              <a:rPr lang="en-US" sz="2100" b="1" dirty="0"/>
              <a:t>Non-Catalog Supplier</a:t>
            </a:r>
            <a:r>
              <a:rPr lang="en-US" sz="2100" dirty="0"/>
              <a:t>: All products not contained in either the Hosted or Punchout Catalogs are Non-Catalog orders. This could be because the Supplier has elected not to participate, is not technically capable of supplying data, or the volume does not warrant inclusion. Requisitions to Non-Catalog Suppliers are initiated through TechMart and are electronically routed for approval and then on to either an SOS Buyer or a Purchasing Services Agent to be placed with the Supplier.</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332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Catalog vs. Non-Catalog Orders</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301933" y="2092719"/>
            <a:ext cx="8545902" cy="3590874"/>
            <a:chOff x="301933" y="2092719"/>
            <a:chExt cx="8545902" cy="3590874"/>
          </a:xfrm>
        </p:grpSpPr>
        <p:sp>
          <p:nvSpPr>
            <p:cNvPr id="10" name="Rectangle 9"/>
            <p:cNvSpPr/>
            <p:nvPr/>
          </p:nvSpPr>
          <p:spPr>
            <a:xfrm>
              <a:off x="301933" y="2950229"/>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TechMart </a:t>
              </a:r>
            </a:p>
            <a:p>
              <a:pPr algn="ctr"/>
              <a:r>
                <a:rPr lang="en-US" dirty="0"/>
                <a:t>Shopping Cart</a:t>
              </a:r>
            </a:p>
          </p:txBody>
        </p:sp>
        <p:sp>
          <p:nvSpPr>
            <p:cNvPr id="11" name="Rectangle 10"/>
            <p:cNvSpPr/>
            <p:nvPr/>
          </p:nvSpPr>
          <p:spPr>
            <a:xfrm>
              <a:off x="2574993" y="3807738"/>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TechMart</a:t>
              </a:r>
            </a:p>
            <a:p>
              <a:pPr algn="ctr"/>
              <a:r>
                <a:rPr lang="en-US" dirty="0"/>
                <a:t>Catalog Order</a:t>
              </a:r>
            </a:p>
          </p:txBody>
        </p:sp>
        <p:sp>
          <p:nvSpPr>
            <p:cNvPr id="12" name="Rectangle 11"/>
            <p:cNvSpPr/>
            <p:nvPr/>
          </p:nvSpPr>
          <p:spPr>
            <a:xfrm>
              <a:off x="4814985" y="3806969"/>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Financial</a:t>
              </a:r>
            </a:p>
            <a:p>
              <a:pPr algn="ctr"/>
              <a:r>
                <a:rPr lang="en-US" dirty="0"/>
                <a:t>Approver(s)</a:t>
              </a:r>
            </a:p>
          </p:txBody>
        </p:sp>
        <p:sp>
          <p:nvSpPr>
            <p:cNvPr id="13" name="Rectangle 12"/>
            <p:cNvSpPr/>
            <p:nvPr/>
          </p:nvSpPr>
          <p:spPr>
            <a:xfrm>
              <a:off x="7182937" y="2950229"/>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Supplier</a:t>
              </a:r>
            </a:p>
          </p:txBody>
        </p:sp>
        <p:sp>
          <p:nvSpPr>
            <p:cNvPr id="14" name="Rectangle 13"/>
            <p:cNvSpPr/>
            <p:nvPr/>
          </p:nvSpPr>
          <p:spPr>
            <a:xfrm>
              <a:off x="1742544" y="2115579"/>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Non-Catalog </a:t>
              </a:r>
            </a:p>
            <a:p>
              <a:pPr algn="ctr"/>
              <a:r>
                <a:rPr lang="en-US" dirty="0"/>
                <a:t>Order</a:t>
              </a:r>
            </a:p>
          </p:txBody>
        </p:sp>
        <p:sp>
          <p:nvSpPr>
            <p:cNvPr id="15" name="Rectangle 14"/>
            <p:cNvSpPr/>
            <p:nvPr/>
          </p:nvSpPr>
          <p:spPr>
            <a:xfrm>
              <a:off x="3705105" y="2103458"/>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Financial</a:t>
              </a:r>
            </a:p>
            <a:p>
              <a:pPr algn="ctr"/>
              <a:r>
                <a:rPr lang="en-US" dirty="0"/>
                <a:t>Approver(s)</a:t>
              </a:r>
            </a:p>
          </p:txBody>
        </p:sp>
        <p:sp>
          <p:nvSpPr>
            <p:cNvPr id="16" name="Rectangle 15"/>
            <p:cNvSpPr/>
            <p:nvPr/>
          </p:nvSpPr>
          <p:spPr>
            <a:xfrm>
              <a:off x="5667667" y="2092719"/>
              <a:ext cx="1664898" cy="6639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SOS or PPS</a:t>
              </a:r>
            </a:p>
            <a:p>
              <a:pPr algn="ctr"/>
              <a:r>
                <a:rPr lang="en-US" dirty="0"/>
                <a:t>Buyer</a:t>
              </a:r>
            </a:p>
          </p:txBody>
        </p:sp>
        <p:sp>
          <p:nvSpPr>
            <p:cNvPr id="17" name="Rectangle 16"/>
            <p:cNvSpPr/>
            <p:nvPr/>
          </p:nvSpPr>
          <p:spPr>
            <a:xfrm>
              <a:off x="1505317" y="5070310"/>
              <a:ext cx="1666337" cy="612476"/>
            </a:xfrm>
            <a:prstGeom prst="rect">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t>Punchout</a:t>
              </a:r>
            </a:p>
          </p:txBody>
        </p:sp>
        <p:sp>
          <p:nvSpPr>
            <p:cNvPr id="19" name="Rectangle 18"/>
            <p:cNvSpPr/>
            <p:nvPr/>
          </p:nvSpPr>
          <p:spPr>
            <a:xfrm>
              <a:off x="3656817" y="5071117"/>
              <a:ext cx="1649084" cy="612476"/>
            </a:xfrm>
            <a:prstGeom prst="rect">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t>Hosted Catalog</a:t>
              </a:r>
            </a:p>
          </p:txBody>
        </p:sp>
        <p:sp>
          <p:nvSpPr>
            <p:cNvPr id="20" name="Bent Arrow 19"/>
            <p:cNvSpPr/>
            <p:nvPr/>
          </p:nvSpPr>
          <p:spPr>
            <a:xfrm>
              <a:off x="879894" y="2312377"/>
              <a:ext cx="707366" cy="467168"/>
            </a:xfrm>
            <a:prstGeom prst="bentArrow">
              <a:avLst>
                <a:gd name="adj1" fmla="val 25000"/>
                <a:gd name="adj2" fmla="val 25000"/>
                <a:gd name="adj3" fmla="val 25000"/>
                <a:gd name="adj4" fmla="val 37714"/>
              </a:avLst>
            </a:prstGeom>
            <a:ln w="6350">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a:off x="3468635" y="2291385"/>
              <a:ext cx="188182" cy="26663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a:off x="4437745" y="4005635"/>
              <a:ext cx="188182" cy="26663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5418291" y="2299833"/>
              <a:ext cx="188182" cy="26663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flipV="1">
              <a:off x="890519" y="3859198"/>
              <a:ext cx="1306358" cy="467168"/>
            </a:xfrm>
            <a:prstGeom prst="bentArrow">
              <a:avLst>
                <a:gd name="adj1" fmla="val 25000"/>
                <a:gd name="adj2" fmla="val 25000"/>
                <a:gd name="adj3" fmla="val 25000"/>
                <a:gd name="adj4" fmla="val 37714"/>
              </a:avLst>
            </a:prstGeom>
            <a:ln w="6350">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rot="5400000">
              <a:off x="7598144" y="2210320"/>
              <a:ext cx="518627" cy="697653"/>
            </a:xfrm>
            <a:prstGeom prst="bentArrow">
              <a:avLst>
                <a:gd name="adj1" fmla="val 25000"/>
                <a:gd name="adj2" fmla="val 25000"/>
                <a:gd name="adj3" fmla="val 25000"/>
                <a:gd name="adj4" fmla="val 37714"/>
              </a:avLst>
            </a:prstGeom>
            <a:ln w="6350">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6200000" flipV="1">
              <a:off x="7272828" y="3359263"/>
              <a:ext cx="518627" cy="1348284"/>
            </a:xfrm>
            <a:prstGeom prst="bentArrow">
              <a:avLst>
                <a:gd name="adj1" fmla="val 25000"/>
                <a:gd name="adj2" fmla="val 25000"/>
                <a:gd name="adj3" fmla="val 25000"/>
                <a:gd name="adj4" fmla="val 37714"/>
              </a:avLst>
            </a:prstGeom>
            <a:ln w="6350">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7" name="Straight Arrow Connector 36"/>
            <p:cNvCxnSpPr/>
            <p:nvPr/>
          </p:nvCxnSpPr>
          <p:spPr>
            <a:xfrm flipH="1">
              <a:off x="2611317" y="4547983"/>
              <a:ext cx="193430" cy="44604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044399" y="4547983"/>
              <a:ext cx="228660" cy="46504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922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TechMart Forms</a:t>
            </a:r>
          </a:p>
        </p:txBody>
      </p:sp>
      <p:sp>
        <p:nvSpPr>
          <p:cNvPr id="3" name="Content Placeholder 2"/>
          <p:cNvSpPr>
            <a:spLocks noGrp="1"/>
          </p:cNvSpPr>
          <p:nvPr>
            <p:ph idx="1"/>
          </p:nvPr>
        </p:nvSpPr>
        <p:spPr>
          <a:xfrm>
            <a:off x="-189781" y="1210076"/>
            <a:ext cx="9109494" cy="5276047"/>
          </a:xfrm>
        </p:spPr>
        <p:txBody>
          <a:bodyPr/>
          <a:lstStyle/>
          <a:p>
            <a:pPr lvl="1">
              <a:buFont typeface="Arial" panose="020B0604020202020204" pitchFamily="34" charset="0"/>
              <a:buChar char="•"/>
            </a:pPr>
            <a:r>
              <a:rPr lang="en-US" sz="1800" b="1" dirty="0"/>
              <a:t>Change Request: </a:t>
            </a:r>
            <a:r>
              <a:rPr lang="en-US" sz="1800" dirty="0"/>
              <a:t>Used to modify an existing Purchase Order (i.e. increase funds, change PTA, cancel PO, extend/renew existing agreement)</a:t>
            </a:r>
          </a:p>
          <a:p>
            <a:pPr lvl="1">
              <a:buFont typeface="Arial" panose="020B0604020202020204" pitchFamily="34" charset="0"/>
              <a:buChar char="•"/>
            </a:pPr>
            <a:r>
              <a:rPr lang="en-US" sz="1800" b="1" dirty="0"/>
              <a:t>Compressed Gas – Airgas</a:t>
            </a:r>
            <a:r>
              <a:rPr lang="en-US" sz="1800" b="1" dirty="0">
                <a:solidFill>
                  <a:srgbClr val="FF0000"/>
                </a:solidFill>
              </a:rPr>
              <a:t>*</a:t>
            </a:r>
            <a:r>
              <a:rPr lang="en-US" sz="1800" b="1" dirty="0"/>
              <a:t>:</a:t>
            </a:r>
            <a:r>
              <a:rPr lang="en-US" sz="1800" dirty="0"/>
              <a:t> Used for new Airgas specialty gas orders that cannot be ordered through the Airgas Punchout Catalog</a:t>
            </a:r>
          </a:p>
          <a:p>
            <a:pPr lvl="1">
              <a:buFont typeface="Arial" panose="020B0604020202020204" pitchFamily="34" charset="0"/>
              <a:buChar char="•"/>
            </a:pPr>
            <a:r>
              <a:rPr lang="en-US" sz="1800" b="1" dirty="0"/>
              <a:t>Declining Balance:</a:t>
            </a:r>
          </a:p>
          <a:p>
            <a:pPr lvl="2">
              <a:buFont typeface="Arial" panose="020B0604020202020204" pitchFamily="34" charset="0"/>
              <a:buChar char="•"/>
            </a:pPr>
            <a:r>
              <a:rPr lang="en-US" sz="1400" b="1" dirty="0"/>
              <a:t>Declining PO – Blanket </a:t>
            </a:r>
          </a:p>
          <a:p>
            <a:pPr lvl="2">
              <a:buFont typeface="Arial" panose="020B0604020202020204" pitchFamily="34" charset="0"/>
              <a:buChar char="•"/>
            </a:pPr>
            <a:r>
              <a:rPr lang="en-US" sz="1400" b="1" dirty="0"/>
              <a:t>Declining PO – Independent Contractor Services Agreement </a:t>
            </a:r>
          </a:p>
          <a:p>
            <a:pPr lvl="2">
              <a:buFont typeface="Arial" panose="020B0604020202020204" pitchFamily="34" charset="0"/>
              <a:buChar char="•"/>
            </a:pPr>
            <a:r>
              <a:rPr lang="en-US" sz="1400" b="1" dirty="0"/>
              <a:t>Declining PO – Services Agreement </a:t>
            </a:r>
            <a:endParaRPr lang="en-US" sz="1400" dirty="0"/>
          </a:p>
          <a:p>
            <a:pPr lvl="1">
              <a:buFont typeface="Arial" panose="020B0604020202020204" pitchFamily="34" charset="0"/>
              <a:buChar char="•"/>
            </a:pPr>
            <a:r>
              <a:rPr lang="en-US" sz="1800" b="1" dirty="0"/>
              <a:t>Research Subcontracts Declining Balance: </a:t>
            </a:r>
            <a:r>
              <a:rPr lang="en-US" sz="1800" dirty="0"/>
              <a:t>Used for Research Subcontracts including </a:t>
            </a:r>
          </a:p>
          <a:p>
            <a:pPr lvl="1">
              <a:buFont typeface="Arial" panose="020B0604020202020204" pitchFamily="34" charset="0"/>
              <a:buChar char="•"/>
            </a:pPr>
            <a:r>
              <a:rPr lang="en-US" sz="1800" b="1" dirty="0"/>
              <a:t>JPL Work Order Form Request: </a:t>
            </a:r>
            <a:r>
              <a:rPr lang="en-US" sz="1800" dirty="0"/>
              <a:t>JPL Work Orders</a:t>
            </a:r>
          </a:p>
          <a:p>
            <a:pPr lvl="1">
              <a:buFont typeface="Arial" panose="020B0604020202020204" pitchFamily="34" charset="0"/>
              <a:buChar char="•"/>
            </a:pPr>
            <a:r>
              <a:rPr lang="en-US" sz="1800" b="1" dirty="0"/>
              <a:t>Spot Buy: </a:t>
            </a:r>
            <a:r>
              <a:rPr lang="en-US" sz="1800" dirty="0"/>
              <a:t>Used to purchase goods and materials</a:t>
            </a:r>
          </a:p>
          <a:p>
            <a:pPr marL="0" indent="0">
              <a:buNone/>
            </a:pPr>
            <a:endParaRPr lang="en-US" sz="1800" dirty="0"/>
          </a:p>
          <a:p>
            <a:pPr marL="0" indent="0" algn="ctr">
              <a:buNone/>
            </a:pPr>
            <a:r>
              <a:rPr lang="en-US" sz="1800" b="1" dirty="0">
                <a:solidFill>
                  <a:srgbClr val="FF0000"/>
                </a:solidFill>
              </a:rPr>
              <a:t>	</a:t>
            </a:r>
          </a:p>
          <a:p>
            <a:pPr marL="0" indent="0" algn="ctr">
              <a:buNone/>
            </a:pPr>
            <a:endParaRPr lang="en-US" sz="1800" b="1" dirty="0">
              <a:solidFill>
                <a:srgbClr val="FF0000"/>
              </a:solidFill>
            </a:endParaRPr>
          </a:p>
          <a:p>
            <a:pPr marL="0" indent="0" algn="ctr">
              <a:buNone/>
            </a:pPr>
            <a:r>
              <a:rPr lang="en-US" sz="1800" b="1" dirty="0">
                <a:solidFill>
                  <a:srgbClr val="FF0000"/>
                </a:solidFill>
              </a:rPr>
              <a:t>*Instructions on how to order using the Airgas Form: 	</a:t>
            </a:r>
            <a:r>
              <a:rPr lang="en-US" sz="1800" b="1" dirty="0">
                <a:solidFill>
                  <a:srgbClr val="FF0000"/>
                </a:solidFill>
                <a:hlinkClick r:id="rId4"/>
              </a:rPr>
              <a:t>https://procurement.caltech.edu/contracted-suppliers/airgas</a:t>
            </a:r>
            <a:endParaRPr lang="en-US" sz="1600" b="1" dirty="0">
              <a:solidFill>
                <a:srgbClr val="FF0000"/>
              </a:solidFill>
            </a:endParaRPr>
          </a:p>
          <a:p>
            <a:pPr marL="0" indent="0" algn="ctr">
              <a:buNone/>
            </a:pPr>
            <a:endParaRPr lang="en-US" sz="1600" dirty="0"/>
          </a:p>
          <a:p>
            <a:pPr marL="0" indent="0" algn="ctr">
              <a:buNone/>
            </a:pPr>
            <a:endParaRPr lang="en-US" sz="1800" dirty="0"/>
          </a:p>
          <a:p>
            <a:pPr marL="0" indent="0">
              <a:buNone/>
            </a:pPr>
            <a:endParaRPr lang="en-US" sz="1800" dirty="0"/>
          </a:p>
          <a:p>
            <a:pPr marL="0" indent="0">
              <a:buNone/>
            </a:pPr>
            <a:endParaRPr lang="en-US" sz="18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910480" y="5282527"/>
            <a:ext cx="5130399" cy="369332"/>
          </a:xfrm>
          <a:prstGeom prst="rect">
            <a:avLst/>
          </a:prstGeom>
          <a:solidFill>
            <a:srgbClr val="FFFF00"/>
          </a:solidFill>
        </p:spPr>
        <p:txBody>
          <a:bodyPr wrap="square" rtlCol="0">
            <a:spAutoFit/>
          </a:bodyPr>
          <a:lstStyle/>
          <a:p>
            <a:pPr marL="0" lvl="1" algn="ctr"/>
            <a:r>
              <a:rPr lang="en-US" dirty="0">
                <a:latin typeface="+mj-lt"/>
              </a:rPr>
              <a:t>Must use the </a:t>
            </a:r>
            <a:r>
              <a:rPr lang="en-US" b="1" dirty="0">
                <a:latin typeface="+mj-lt"/>
              </a:rPr>
              <a:t>Ship To </a:t>
            </a:r>
            <a:r>
              <a:rPr lang="en-US" dirty="0">
                <a:latin typeface="+mj-lt"/>
              </a:rPr>
              <a:t>address called “Cylinders”</a:t>
            </a:r>
          </a:p>
        </p:txBody>
      </p:sp>
    </p:spTree>
    <p:extLst>
      <p:ext uri="{BB962C8B-B14F-4D97-AF65-F5344CB8AC3E}">
        <p14:creationId xmlns:p14="http://schemas.microsoft.com/office/powerpoint/2010/main" val="1035381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129397" y="351114"/>
            <a:ext cx="887658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TechMart Forms Cont’d: Custodian Access</a:t>
            </a:r>
          </a:p>
        </p:txBody>
      </p:sp>
      <p:sp>
        <p:nvSpPr>
          <p:cNvPr id="3" name="Content Placeholder 2"/>
          <p:cNvSpPr>
            <a:spLocks noGrp="1"/>
          </p:cNvSpPr>
          <p:nvPr>
            <p:ph idx="1"/>
          </p:nvPr>
        </p:nvSpPr>
        <p:spPr>
          <a:xfrm>
            <a:off x="-189781" y="1210076"/>
            <a:ext cx="9109494" cy="5276047"/>
          </a:xfrm>
        </p:spPr>
        <p:txBody>
          <a:bodyPr/>
          <a:lstStyle/>
          <a:p>
            <a:pPr lvl="1">
              <a:buFont typeface="Arial" panose="020B0604020202020204" pitchFamily="34" charset="0"/>
              <a:buChar char="•"/>
            </a:pPr>
            <a:r>
              <a:rPr lang="en-US" sz="1800" b="1" dirty="0"/>
              <a:t>Partial Sales &amp; Use Tax Exemption:</a:t>
            </a:r>
            <a:r>
              <a:rPr lang="en-US" sz="1800" dirty="0"/>
              <a:t> Used for orders that qualify for a partial tax exemption under California Regulation 1525.4.</a:t>
            </a:r>
            <a:br>
              <a:rPr lang="en-US" sz="1800" dirty="0"/>
            </a:br>
            <a:r>
              <a:rPr lang="en-US" sz="1800" dirty="0"/>
              <a:t/>
            </a:r>
            <a:br>
              <a:rPr lang="en-US" sz="1800" dirty="0"/>
            </a:br>
            <a:r>
              <a:rPr lang="en-US" sz="1800" dirty="0"/>
              <a:t>Only “Custodians” who have completed the Partial Sales &amp; Use Tax Exemption Training will have access to this form. </a:t>
            </a:r>
          </a:p>
          <a:p>
            <a:pPr marL="457200" lvl="1" indent="0">
              <a:buNone/>
            </a:pPr>
            <a:endParaRPr lang="en-US" sz="1800" b="1" dirty="0">
              <a:solidFill>
                <a:srgbClr val="FF0000"/>
              </a:solidFill>
            </a:endParaRPr>
          </a:p>
          <a:p>
            <a:pPr marL="457200" lvl="1" indent="0" algn="ctr">
              <a:buNone/>
            </a:pPr>
            <a:r>
              <a:rPr lang="en-US" sz="1800" b="1" dirty="0">
                <a:solidFill>
                  <a:srgbClr val="FF0000"/>
                </a:solidFill>
              </a:rPr>
              <a:t>*Additional information about the Partial Sales &amp; Use Tax Exemption:</a:t>
            </a:r>
          </a:p>
          <a:p>
            <a:pPr marL="457200" lvl="1" indent="0" algn="ctr">
              <a:buNone/>
            </a:pPr>
            <a:r>
              <a:rPr lang="en-US" sz="1600" dirty="0">
                <a:hlinkClick r:id="rId4"/>
              </a:rPr>
              <a:t>https://procurement70.sites.caltech.edu/documents/7134/ca_partial_sales_use_tax_exemption.pdf</a:t>
            </a:r>
            <a:endParaRPr lang="en-US" sz="1800" b="1" dirty="0">
              <a:solidFill>
                <a:srgbClr val="FF0000"/>
              </a:solidFill>
            </a:endParaRPr>
          </a:p>
          <a:p>
            <a:pPr marL="457200" lvl="1" indent="0" algn="ctr">
              <a:buNone/>
            </a:pPr>
            <a:endParaRPr lang="en-US" sz="1600" dirty="0"/>
          </a:p>
          <a:p>
            <a:pPr marL="457200" lvl="1" indent="0" algn="ctr">
              <a:buNone/>
            </a:pPr>
            <a:endParaRPr lang="en-US" sz="1600" dirty="0"/>
          </a:p>
          <a:p>
            <a:pPr marL="457200" lvl="1" indent="0" algn="ctr">
              <a:buNone/>
            </a:pPr>
            <a:endParaRPr lang="en-US" sz="1800" dirty="0"/>
          </a:p>
          <a:p>
            <a:pPr marL="457200" lvl="1" indent="0">
              <a:buNone/>
            </a:pPr>
            <a:endParaRPr lang="en-US" sz="1800" dirty="0"/>
          </a:p>
          <a:p>
            <a:pPr marL="457200" lvl="1"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372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77639" y="351114"/>
            <a:ext cx="900597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TechMart Forms Cont’d: Unauthorized Orders</a:t>
            </a:r>
          </a:p>
        </p:txBody>
      </p:sp>
      <p:sp>
        <p:nvSpPr>
          <p:cNvPr id="3" name="Content Placeholder 2"/>
          <p:cNvSpPr>
            <a:spLocks noGrp="1"/>
          </p:cNvSpPr>
          <p:nvPr>
            <p:ph idx="1"/>
          </p:nvPr>
        </p:nvSpPr>
        <p:spPr>
          <a:xfrm>
            <a:off x="-189781" y="1210076"/>
            <a:ext cx="9109494" cy="5276047"/>
          </a:xfrm>
        </p:spPr>
        <p:txBody>
          <a:bodyPr/>
          <a:lstStyle/>
          <a:p>
            <a:pPr lvl="1">
              <a:buFont typeface="Arial" panose="020B0604020202020204" pitchFamily="34" charset="0"/>
              <a:buChar char="•"/>
            </a:pPr>
            <a:r>
              <a:rPr lang="en-US" sz="1800" b="1" dirty="0"/>
              <a:t>Supplier After-the-Fact Request:</a:t>
            </a:r>
            <a:r>
              <a:rPr lang="en-US" sz="1800" dirty="0"/>
              <a:t> Used for invoices that require payment and whose line items are not listed on the Payment Request Usage List</a:t>
            </a:r>
            <a:r>
              <a:rPr lang="en-US" sz="1800" dirty="0">
                <a:solidFill>
                  <a:srgbClr val="FF0000"/>
                </a:solidFill>
              </a:rPr>
              <a:t>*</a:t>
            </a:r>
          </a:p>
          <a:p>
            <a:pPr marL="857250" lvl="2" indent="0">
              <a:buNone/>
            </a:pPr>
            <a:r>
              <a:rPr lang="en-US" sz="1600" i="1" u="sng" dirty="0"/>
              <a:t>“Invoice Attached” indicates that goods and/or services have already been rendered in the absence of a Purchase Order, and the Supplier is solely seeking payment. These are to be used on a case by case basis, for special circumstances only. It is encouraged to obtain a quote and establish a Purchase Order (Contract) prior to the Supplier providing the goods and/or services. An “Invoice Attached” does not incorporate Caltech Terms and Conditions, nor does it include insurance requirements, creating risk and liability to the Institute. Therefore, it is imperative that all transactions follow Caltech Purchasing Policies and Procedures and “Invoice Attached” transactions are avoided as much as possible.</a:t>
            </a:r>
          </a:p>
          <a:p>
            <a:pPr marL="457200" lvl="1" indent="0">
              <a:buNone/>
            </a:pPr>
            <a:endParaRPr lang="en-US" sz="1800" dirty="0"/>
          </a:p>
          <a:p>
            <a:pPr marL="457200" lvl="1" indent="0" algn="ctr">
              <a:buNone/>
            </a:pPr>
            <a:r>
              <a:rPr lang="en-US" sz="1800" b="1" dirty="0">
                <a:solidFill>
                  <a:srgbClr val="FF0000"/>
                </a:solidFill>
              </a:rPr>
              <a:t>*Link to Payment Request Usage List: </a:t>
            </a:r>
          </a:p>
          <a:p>
            <a:pPr marL="457200" lvl="1" indent="0" algn="ctr">
              <a:buNone/>
            </a:pPr>
            <a:r>
              <a:rPr lang="en-US" sz="1800" dirty="0">
                <a:hlinkClick r:id="rId5"/>
              </a:rPr>
              <a:t>https://procurement.caltech.edu/payment-terms/payment</a:t>
            </a:r>
            <a:endParaRPr lang="en-US" sz="1800" dirty="0"/>
          </a:p>
          <a:p>
            <a:pPr marL="457200" lvl="1" indent="0" algn="ctr">
              <a:buNone/>
            </a:pPr>
            <a:endParaRPr lang="en-US" sz="1800" dirty="0"/>
          </a:p>
          <a:p>
            <a:pPr marL="457200" lvl="1" indent="0" algn="ctr">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66599"/>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74032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Life Cycle of a TechMart Order</a:t>
            </a:r>
          </a:p>
        </p:txBody>
      </p:sp>
      <p:sp>
        <p:nvSpPr>
          <p:cNvPr id="3" name="Content Placeholder 2"/>
          <p:cNvSpPr>
            <a:spLocks noGrp="1"/>
          </p:cNvSpPr>
          <p:nvPr>
            <p:ph idx="1"/>
          </p:nvPr>
        </p:nvSpPr>
        <p:spPr>
          <a:xfrm>
            <a:off x="362309" y="1198659"/>
            <a:ext cx="8324491" cy="5814615"/>
          </a:xfrm>
        </p:spPr>
        <p:txBody>
          <a:bodyPr/>
          <a:lstStyle/>
          <a:p>
            <a:pPr marL="0" indent="0">
              <a:buNone/>
            </a:pPr>
            <a:r>
              <a:rPr lang="en-US" sz="2000" b="1" dirty="0"/>
              <a:t>Shopping Cart (Draft Requisition): </a:t>
            </a:r>
            <a:r>
              <a:rPr lang="en-US" sz="2000" dirty="0"/>
              <a:t>The first step to ordering in TechMart involves adding items to your shopping cart (either from a Punchout/Hosted Catalog or a Form).</a:t>
            </a:r>
          </a:p>
          <a:p>
            <a:pPr lvl="1" indent="-342900">
              <a:buFont typeface="Arial" panose="020B0604020202020204" pitchFamily="34" charset="0"/>
              <a:buChar char="•"/>
            </a:pPr>
            <a:r>
              <a:rPr lang="en-US" sz="1800" i="1" dirty="0"/>
              <a:t>Shopping carts represent items selected for purchase from shoppers. They contain line items that represent goods/services being requested.</a:t>
            </a:r>
          </a:p>
          <a:p>
            <a:pPr lvl="1" indent="-342900">
              <a:buFont typeface="Arial" panose="020B0604020202020204" pitchFamily="34" charset="0"/>
              <a:buChar char="•"/>
            </a:pPr>
            <a:r>
              <a:rPr lang="en-US" sz="1800" i="1" u="sng" dirty="0"/>
              <a:t>Shopper</a:t>
            </a:r>
            <a:r>
              <a:rPr lang="en-US" sz="1800" i="1" dirty="0"/>
              <a:t>, </a:t>
            </a:r>
            <a:r>
              <a:rPr lang="en-US" sz="1800" i="1" u="sng" dirty="0"/>
              <a:t>Requisitioner</a:t>
            </a:r>
            <a:r>
              <a:rPr lang="en-US" sz="1800" i="1" dirty="0"/>
              <a:t>, or </a:t>
            </a:r>
            <a:r>
              <a:rPr lang="en-US" sz="1800" i="1" u="sng" dirty="0"/>
              <a:t>Approver</a:t>
            </a:r>
            <a:r>
              <a:rPr lang="en-US" sz="1800" i="1" dirty="0"/>
              <a:t> can create a Shopping Cart</a:t>
            </a:r>
          </a:p>
          <a:p>
            <a:pPr marL="400050" lvl="1" indent="0">
              <a:buNone/>
            </a:pPr>
            <a:endParaRPr lang="en-US" sz="2000" i="1" u="sng" dirty="0"/>
          </a:p>
          <a:p>
            <a:pPr marL="0" indent="0">
              <a:buNone/>
            </a:pPr>
            <a:r>
              <a:rPr lang="en-US" sz="2000" b="1" dirty="0"/>
              <a:t>Requisition: </a:t>
            </a:r>
            <a:r>
              <a:rPr lang="en-US" sz="2000" dirty="0"/>
              <a:t>A Shopping Cart will turn into a Requisition once the “Place Order” button has been selected. This will generate a Requisition Number. </a:t>
            </a:r>
          </a:p>
          <a:p>
            <a:pPr lvl="1" indent="-342900">
              <a:buFont typeface="Arial" panose="020B0604020202020204" pitchFamily="34" charset="0"/>
              <a:buChar char="•"/>
            </a:pPr>
            <a:r>
              <a:rPr lang="en-US" sz="1800" i="1" dirty="0"/>
              <a:t>If a shopping cart exceeds your purchasing limit and requires approval from your Financial Approver, they will receive a Requisition in their TechMart queue to approve.</a:t>
            </a:r>
          </a:p>
          <a:p>
            <a:pPr lvl="1" indent="-342900">
              <a:buFont typeface="Arial" panose="020B0604020202020204" pitchFamily="34" charset="0"/>
              <a:buChar char="•"/>
            </a:pPr>
            <a:r>
              <a:rPr lang="en-US" sz="1800" i="1" u="sng" dirty="0"/>
              <a:t>Requisitioner</a:t>
            </a:r>
            <a:r>
              <a:rPr lang="en-US" sz="1800" i="1" dirty="0"/>
              <a:t> or </a:t>
            </a:r>
            <a:r>
              <a:rPr lang="en-US" sz="1800" i="1" u="sng" dirty="0"/>
              <a:t>Approver</a:t>
            </a:r>
            <a:r>
              <a:rPr lang="en-US" sz="1800" i="1" dirty="0"/>
              <a:t> can create a Requisition </a:t>
            </a:r>
            <a:endParaRPr lang="en-US" sz="2000" i="1" dirty="0"/>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1741346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Life Cycle of a TechMart Order Cont’d</a:t>
            </a:r>
          </a:p>
        </p:txBody>
      </p:sp>
      <p:sp>
        <p:nvSpPr>
          <p:cNvPr id="3" name="Content Placeholder 2"/>
          <p:cNvSpPr>
            <a:spLocks noGrp="1"/>
          </p:cNvSpPr>
          <p:nvPr>
            <p:ph idx="1"/>
          </p:nvPr>
        </p:nvSpPr>
        <p:spPr>
          <a:xfrm>
            <a:off x="362309" y="974371"/>
            <a:ext cx="8324491" cy="5814615"/>
          </a:xfrm>
        </p:spPr>
        <p:txBody>
          <a:bodyPr/>
          <a:lstStyle/>
          <a:p>
            <a:pPr marL="0" indent="0">
              <a:buNone/>
            </a:pPr>
            <a:r>
              <a:rPr lang="en-US" sz="2000" b="1" dirty="0"/>
              <a:t>Purchase Order: </a:t>
            </a:r>
            <a:r>
              <a:rPr lang="en-US" sz="2000" dirty="0"/>
              <a:t>A Purchase Order (PO) number will only be generated once the Requisition has been sent to the Supplier.</a:t>
            </a:r>
          </a:p>
          <a:p>
            <a:pPr lvl="2" indent="-342900">
              <a:buFont typeface="Arial" panose="020B0604020202020204" pitchFamily="34" charset="0"/>
              <a:buChar char="•"/>
            </a:pPr>
            <a:r>
              <a:rPr lang="en-US" sz="1600" i="1" dirty="0"/>
              <a:t>TechMart cannot issue a PO number before it is sent to the Supplier.</a:t>
            </a:r>
          </a:p>
          <a:p>
            <a:pPr lvl="2" indent="-342900">
              <a:buFont typeface="Arial" panose="020B0604020202020204" pitchFamily="34" charset="0"/>
              <a:buChar char="•"/>
            </a:pPr>
            <a:r>
              <a:rPr lang="en-US" sz="1600" i="1" dirty="0"/>
              <a:t>TechMart will assign a unique PO number once the Requisition has been approved by the Financial Approver(s) and Buyer.</a:t>
            </a:r>
          </a:p>
          <a:p>
            <a:pPr lvl="1" indent="-342900">
              <a:buFont typeface="Arial" panose="020B0604020202020204" pitchFamily="34" charset="0"/>
              <a:buChar char="•"/>
            </a:pPr>
            <a:r>
              <a:rPr lang="en-US" sz="2000" dirty="0"/>
              <a:t>This is what a complete PO number from TechMart will look like</a:t>
            </a:r>
            <a:r>
              <a:rPr lang="en-US" sz="1800" dirty="0"/>
              <a:t>:</a:t>
            </a:r>
          </a:p>
          <a:p>
            <a:pPr marL="400050" lvl="1" indent="0">
              <a:buNone/>
            </a:pPr>
            <a:endParaRPr lang="en-US" sz="2000" i="1" u="sng" dirty="0"/>
          </a:p>
          <a:p>
            <a:pPr marL="400050" lvl="1" indent="0">
              <a:buNone/>
            </a:pPr>
            <a:endParaRPr lang="en-US" sz="2000" i="1" u="sng" dirty="0"/>
          </a:p>
          <a:p>
            <a:pPr marL="400050" lvl="1" indent="0">
              <a:buNone/>
            </a:pPr>
            <a:endParaRPr lang="en-US" sz="2000" i="1" u="sng" dirty="0"/>
          </a:p>
          <a:p>
            <a:pPr marL="400050" lvl="1" indent="0">
              <a:buNone/>
            </a:pPr>
            <a:endParaRPr lang="en-US" sz="2000" i="1" u="sng" dirty="0"/>
          </a:p>
          <a:p>
            <a:pPr marL="400050" lvl="1" indent="0">
              <a:buNone/>
            </a:pPr>
            <a:endParaRPr lang="en-US" sz="2000" i="1" u="sng" dirty="0"/>
          </a:p>
          <a:p>
            <a:pPr marL="400050" lvl="1" indent="0">
              <a:buNone/>
            </a:pPr>
            <a:endParaRPr lang="en-US" sz="2000" i="1" u="sng" dirty="0"/>
          </a:p>
          <a:p>
            <a:pPr marL="400050" lvl="1" indent="0">
              <a:buNone/>
            </a:pPr>
            <a:endParaRPr lang="en-US" sz="1100" i="1" u="sng" dirty="0"/>
          </a:p>
          <a:p>
            <a:pPr lvl="1" indent="-342900">
              <a:buFont typeface="Arial" panose="020B0604020202020204" pitchFamily="34" charset="0"/>
              <a:buChar char="•"/>
            </a:pPr>
            <a:r>
              <a:rPr lang="en-US" sz="2000" dirty="0"/>
              <a:t>When referencing a PO number to the Supplier, please use the entire number i.e. “6A-S297518”, as that is what they will have in their system.</a:t>
            </a:r>
          </a:p>
          <a:p>
            <a:pPr marL="400050" lvl="1" indent="0">
              <a:buNone/>
            </a:pPr>
            <a:endParaRPr lang="en-US" sz="2000" i="1" dirty="0"/>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573942" y="3106061"/>
            <a:ext cx="8124056" cy="2066690"/>
            <a:chOff x="573942" y="3106061"/>
            <a:chExt cx="8124056" cy="2066690"/>
          </a:xfrm>
        </p:grpSpPr>
        <p:sp>
          <p:nvSpPr>
            <p:cNvPr id="15" name="TextBox 14"/>
            <p:cNvSpPr txBox="1"/>
            <p:nvPr/>
          </p:nvSpPr>
          <p:spPr>
            <a:xfrm>
              <a:off x="573942" y="4357817"/>
              <a:ext cx="3581400" cy="584775"/>
            </a:xfrm>
            <a:prstGeom prst="rect">
              <a:avLst/>
            </a:prstGeom>
            <a:noFill/>
          </p:spPr>
          <p:txBody>
            <a:bodyPr wrap="square" rtlCol="0">
              <a:spAutoFit/>
            </a:bodyPr>
            <a:lstStyle/>
            <a:p>
              <a:r>
                <a:rPr lang="en-US" sz="1600" i="1" dirty="0">
                  <a:solidFill>
                    <a:srgbClr val="FF0000"/>
                  </a:solidFill>
                  <a:latin typeface="+mn-lt"/>
                </a:rPr>
                <a:t>The preceding value represents the Department Code used for this order</a:t>
              </a:r>
            </a:p>
          </p:txBody>
        </p:sp>
        <p:sp>
          <p:nvSpPr>
            <p:cNvPr id="17" name="TextBox 16"/>
            <p:cNvSpPr txBox="1"/>
            <p:nvPr/>
          </p:nvSpPr>
          <p:spPr>
            <a:xfrm>
              <a:off x="5024695" y="4341754"/>
              <a:ext cx="3673303" cy="830997"/>
            </a:xfrm>
            <a:prstGeom prst="rect">
              <a:avLst/>
            </a:prstGeom>
            <a:noFill/>
          </p:spPr>
          <p:txBody>
            <a:bodyPr wrap="square" rtlCol="0">
              <a:spAutoFit/>
            </a:bodyPr>
            <a:lstStyle/>
            <a:p>
              <a:r>
                <a:rPr lang="en-US" sz="1600" i="1" dirty="0">
                  <a:solidFill>
                    <a:srgbClr val="FF0000"/>
                  </a:solidFill>
                  <a:latin typeface="+mn-lt"/>
                </a:rPr>
                <a:t>The subsequent value represents the unique PO number automated by the system</a:t>
              </a:r>
            </a:p>
          </p:txBody>
        </p:sp>
        <p:grpSp>
          <p:nvGrpSpPr>
            <p:cNvPr id="2" name="Group 1"/>
            <p:cNvGrpSpPr/>
            <p:nvPr/>
          </p:nvGrpSpPr>
          <p:grpSpPr>
            <a:xfrm>
              <a:off x="2856672" y="3106061"/>
              <a:ext cx="3335763" cy="1313731"/>
              <a:chOff x="2856672" y="3106061"/>
              <a:chExt cx="3335763" cy="1313731"/>
            </a:xfrm>
          </p:grpSpPr>
          <p:pic>
            <p:nvPicPr>
              <p:cNvPr id="6" name="Picture 5"/>
              <p:cNvPicPr/>
              <p:nvPr/>
            </p:nvPicPr>
            <p:blipFill rotWithShape="1">
              <a:blip r:embed="rId5"/>
              <a:srcRect l="59642" t="6816" r="20950" b="86501"/>
              <a:stretch/>
            </p:blipFill>
            <p:spPr bwMode="auto">
              <a:xfrm>
                <a:off x="2856672" y="3106061"/>
                <a:ext cx="3335763" cy="819472"/>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V="1">
                <a:off x="3921926" y="4014350"/>
                <a:ext cx="323490" cy="405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659755" y="4014350"/>
                <a:ext cx="331346" cy="405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Right Bracket 17"/>
              <p:cNvSpPr/>
              <p:nvPr/>
            </p:nvSpPr>
            <p:spPr>
              <a:xfrm rot="5400000">
                <a:off x="4224743" y="3819266"/>
                <a:ext cx="77638" cy="216440"/>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ight Bracket 18"/>
              <p:cNvSpPr/>
              <p:nvPr/>
            </p:nvSpPr>
            <p:spPr>
              <a:xfrm rot="5400000">
                <a:off x="4609850" y="3704654"/>
                <a:ext cx="77638" cy="445663"/>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55295206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Ordering from a Non-Catalog Supplier</a:t>
            </a:r>
          </a:p>
        </p:txBody>
      </p:sp>
      <p:sp>
        <p:nvSpPr>
          <p:cNvPr id="3" name="Content Placeholder 2"/>
          <p:cNvSpPr>
            <a:spLocks noGrp="1"/>
          </p:cNvSpPr>
          <p:nvPr>
            <p:ph idx="1"/>
          </p:nvPr>
        </p:nvSpPr>
        <p:spPr>
          <a:xfrm>
            <a:off x="520409" y="1229996"/>
            <a:ext cx="8106012" cy="3394480"/>
          </a:xfrm>
        </p:spPr>
        <p:txBody>
          <a:bodyPr/>
          <a:lstStyle/>
          <a:p>
            <a:pPr marL="0" indent="0">
              <a:buNone/>
            </a:pPr>
            <a:r>
              <a:rPr lang="en-US" sz="2100" dirty="0"/>
              <a:t>To place an order from a Non-Catalog Supplier:</a:t>
            </a:r>
          </a:p>
          <a:p>
            <a:pPr marL="457200" indent="-457200">
              <a:buFont typeface="Arial" charset="0"/>
              <a:buAutoNum type="arabicPeriod"/>
            </a:pPr>
            <a:r>
              <a:rPr lang="en-US" sz="2100" dirty="0"/>
              <a:t>Select the appropriate Form type under the </a:t>
            </a:r>
            <a:r>
              <a:rPr lang="en-US" sz="2100" b="1" dirty="0"/>
              <a:t>Purchasing Forms </a:t>
            </a:r>
            <a:r>
              <a:rPr lang="en-US" sz="2100" dirty="0"/>
              <a:t>widget</a:t>
            </a:r>
            <a:r>
              <a:rPr lang="en-US" sz="2100" b="1" dirty="0"/>
              <a:t> </a:t>
            </a:r>
            <a:r>
              <a:rPr lang="en-US" sz="2100" dirty="0"/>
              <a:t>on the TechMart Homepage.</a:t>
            </a:r>
          </a:p>
          <a:p>
            <a:pPr marL="457200" indent="-457200">
              <a:buFont typeface="Arial" charset="0"/>
              <a:buAutoNum type="arabicPeriod"/>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21" name="Straight Arrow Connector 20"/>
          <p:cNvCxnSpPr/>
          <p:nvPr/>
        </p:nvCxnSpPr>
        <p:spPr>
          <a:xfrm>
            <a:off x="2428962" y="5610048"/>
            <a:ext cx="443233" cy="2373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CACBA5B-DAC9-42C6-B46B-07122AF05F38}"/>
              </a:ext>
            </a:extLst>
          </p:cNvPr>
          <p:cNvPicPr>
            <a:picLocks noChangeAspect="1"/>
          </p:cNvPicPr>
          <p:nvPr/>
        </p:nvPicPr>
        <p:blipFill>
          <a:blip r:embed="rId4"/>
          <a:stretch>
            <a:fillRect/>
          </a:stretch>
        </p:blipFill>
        <p:spPr>
          <a:xfrm>
            <a:off x="2872195" y="2372996"/>
            <a:ext cx="3192492" cy="3974141"/>
          </a:xfrm>
          <a:prstGeom prst="rect">
            <a:avLst/>
          </a:prstGeom>
        </p:spPr>
      </p:pic>
    </p:spTree>
    <p:extLst>
      <p:ext uri="{BB962C8B-B14F-4D97-AF65-F5344CB8AC3E}">
        <p14:creationId xmlns:p14="http://schemas.microsoft.com/office/powerpoint/2010/main" val="154915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Ordering from a Non-Catalog Supplier Cont’d</a:t>
            </a:r>
          </a:p>
        </p:txBody>
      </p:sp>
      <p:sp>
        <p:nvSpPr>
          <p:cNvPr id="3" name="Content Placeholder 2"/>
          <p:cNvSpPr>
            <a:spLocks noGrp="1"/>
          </p:cNvSpPr>
          <p:nvPr>
            <p:ph idx="1"/>
          </p:nvPr>
        </p:nvSpPr>
        <p:spPr>
          <a:xfrm>
            <a:off x="4091999" y="1046956"/>
            <a:ext cx="4801835" cy="5814615"/>
          </a:xfrm>
        </p:spPr>
        <p:txBody>
          <a:bodyPr/>
          <a:lstStyle/>
          <a:p>
            <a:pPr marL="457200" indent="-457200">
              <a:buFont typeface="+mj-lt"/>
              <a:buAutoNum type="arabicPeriod" startAt="2"/>
            </a:pPr>
            <a:r>
              <a:rPr lang="en-US" sz="2100" dirty="0"/>
              <a:t>Enter Supplier Name</a:t>
            </a:r>
          </a:p>
          <a:p>
            <a:pPr marL="457200" lvl="1" indent="0">
              <a:buNone/>
            </a:pPr>
            <a:r>
              <a:rPr lang="en-US" sz="1700" i="1" dirty="0">
                <a:solidFill>
                  <a:srgbClr val="FF0000"/>
                </a:solidFill>
              </a:rPr>
              <a:t>If you see “Try Searching Again” when you type the supplier name, this means the supplier is not in the TechMart database and will need to be added. Enter and select “New Supplier” (see step 8). </a:t>
            </a:r>
          </a:p>
          <a:p>
            <a:pPr marL="457200" indent="-457200">
              <a:buAutoNum type="arabicPeriod" startAt="2"/>
            </a:pPr>
            <a:r>
              <a:rPr lang="en-US" sz="2100" dirty="0"/>
              <a:t>Enter the Item No. if available. If not, enter “N/A”.</a:t>
            </a:r>
          </a:p>
          <a:p>
            <a:pPr marL="457200" indent="-457200">
              <a:buAutoNum type="arabicPeriod" startAt="2"/>
            </a:pPr>
            <a:r>
              <a:rPr lang="en-US" sz="2100" dirty="0"/>
              <a:t>Enter Product Description</a:t>
            </a:r>
          </a:p>
          <a:p>
            <a:pPr marL="457200" indent="-457200">
              <a:buAutoNum type="arabicPeriod" startAt="2"/>
            </a:pPr>
            <a:r>
              <a:rPr lang="en-US" sz="2100" dirty="0"/>
              <a:t>Enter Quantity needed for that item</a:t>
            </a:r>
          </a:p>
          <a:p>
            <a:pPr marL="457200" indent="-457200">
              <a:buAutoNum type="arabicPeriod" startAt="2"/>
            </a:pPr>
            <a:r>
              <a:rPr lang="en-US" sz="2100" dirty="0"/>
              <a:t>Enter UOM (change as necessary)</a:t>
            </a:r>
          </a:p>
          <a:p>
            <a:pPr marL="457200" indent="-457200">
              <a:buAutoNum type="arabicPeriod" startAt="2"/>
            </a:pPr>
            <a:r>
              <a:rPr lang="en-US" sz="2100" dirty="0"/>
              <a:t>Enter Unit Estimated Price </a:t>
            </a:r>
            <a:br>
              <a:rPr lang="en-US" sz="2100" dirty="0"/>
            </a:br>
            <a:r>
              <a:rPr lang="en-US" sz="1700" i="1" dirty="0">
                <a:solidFill>
                  <a:srgbClr val="FF0000"/>
                </a:solidFill>
                <a:cs typeface="+mn-cs"/>
              </a:rPr>
              <a:t>Please use pre-tax price, as TechMart will automatically generate the tax. </a:t>
            </a: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129399" y="1164162"/>
            <a:ext cx="3867706" cy="4943347"/>
            <a:chOff x="129399" y="1164162"/>
            <a:chExt cx="3867706" cy="4943347"/>
          </a:xfrm>
        </p:grpSpPr>
        <p:pic>
          <p:nvPicPr>
            <p:cNvPr id="17" name="Picture 16"/>
            <p:cNvPicPr/>
            <p:nvPr/>
          </p:nvPicPr>
          <p:blipFill rotWithShape="1">
            <a:blip r:embed="rId4"/>
            <a:srcRect l="1557" t="5431" r="4187" b="23218"/>
            <a:stretch/>
          </p:blipFill>
          <p:spPr bwMode="auto">
            <a:xfrm>
              <a:off x="129399" y="1164162"/>
              <a:ext cx="3867706" cy="4943347"/>
            </a:xfrm>
            <a:prstGeom prst="rect">
              <a:avLst/>
            </a:prstGeom>
            <a:ln>
              <a:noFill/>
            </a:ln>
            <a:extLst>
              <a:ext uri="{53640926-AAD7-44D8-BBD7-CCE9431645EC}">
                <a14:shadowObscured xmlns:a14="http://schemas.microsoft.com/office/drawing/2010/main"/>
              </a:ext>
            </a:extLst>
          </p:spPr>
        </p:pic>
        <p:cxnSp>
          <p:nvCxnSpPr>
            <p:cNvPr id="24" name="Straight Arrow Connector 23"/>
            <p:cNvCxnSpPr/>
            <p:nvPr/>
          </p:nvCxnSpPr>
          <p:spPr>
            <a:xfrm flipH="1">
              <a:off x="2836710" y="1708030"/>
              <a:ext cx="311932" cy="98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4182" y="4099528"/>
              <a:ext cx="181732" cy="2288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098346" y="1469728"/>
              <a:ext cx="359394" cy="369332"/>
            </a:xfrm>
            <a:prstGeom prst="rect">
              <a:avLst/>
            </a:prstGeom>
            <a:noFill/>
          </p:spPr>
          <p:txBody>
            <a:bodyPr wrap="none" rtlCol="0">
              <a:spAutoFit/>
            </a:bodyPr>
            <a:lstStyle/>
            <a:p>
              <a:r>
                <a:rPr lang="en-US" dirty="0">
                  <a:solidFill>
                    <a:srgbClr val="FF0000"/>
                  </a:solidFill>
                </a:rPr>
                <a:t>2.</a:t>
              </a:r>
            </a:p>
          </p:txBody>
        </p:sp>
        <p:sp>
          <p:nvSpPr>
            <p:cNvPr id="30" name="TextBox 29"/>
            <p:cNvSpPr txBox="1"/>
            <p:nvPr/>
          </p:nvSpPr>
          <p:spPr>
            <a:xfrm>
              <a:off x="251190" y="3834167"/>
              <a:ext cx="359394" cy="369332"/>
            </a:xfrm>
            <a:prstGeom prst="rect">
              <a:avLst/>
            </a:prstGeom>
            <a:noFill/>
          </p:spPr>
          <p:txBody>
            <a:bodyPr wrap="none" rtlCol="0">
              <a:spAutoFit/>
            </a:bodyPr>
            <a:lstStyle/>
            <a:p>
              <a:r>
                <a:rPr lang="en-US" dirty="0">
                  <a:solidFill>
                    <a:srgbClr val="FF0000"/>
                  </a:solidFill>
                </a:rPr>
                <a:t>5.</a:t>
              </a:r>
            </a:p>
          </p:txBody>
        </p:sp>
        <p:sp>
          <p:nvSpPr>
            <p:cNvPr id="31" name="TextBox 30"/>
            <p:cNvSpPr txBox="1"/>
            <p:nvPr/>
          </p:nvSpPr>
          <p:spPr>
            <a:xfrm>
              <a:off x="2536896" y="3464835"/>
              <a:ext cx="359394" cy="369332"/>
            </a:xfrm>
            <a:prstGeom prst="rect">
              <a:avLst/>
            </a:prstGeom>
            <a:noFill/>
          </p:spPr>
          <p:txBody>
            <a:bodyPr wrap="none" rtlCol="0">
              <a:spAutoFit/>
            </a:bodyPr>
            <a:lstStyle/>
            <a:p>
              <a:r>
                <a:rPr lang="en-US" dirty="0">
                  <a:solidFill>
                    <a:srgbClr val="FF0000"/>
                  </a:solidFill>
                </a:rPr>
                <a:t>4.</a:t>
              </a:r>
            </a:p>
          </p:txBody>
        </p:sp>
        <p:sp>
          <p:nvSpPr>
            <p:cNvPr id="32" name="TextBox 31"/>
            <p:cNvSpPr txBox="1"/>
            <p:nvPr/>
          </p:nvSpPr>
          <p:spPr>
            <a:xfrm>
              <a:off x="1720973" y="4546347"/>
              <a:ext cx="359394" cy="369332"/>
            </a:xfrm>
            <a:prstGeom prst="rect">
              <a:avLst/>
            </a:prstGeom>
            <a:noFill/>
          </p:spPr>
          <p:txBody>
            <a:bodyPr wrap="none" rtlCol="0">
              <a:spAutoFit/>
            </a:bodyPr>
            <a:lstStyle/>
            <a:p>
              <a:r>
                <a:rPr lang="en-US" dirty="0">
                  <a:solidFill>
                    <a:srgbClr val="FF0000"/>
                  </a:solidFill>
                </a:rPr>
                <a:t>7.</a:t>
              </a:r>
            </a:p>
          </p:txBody>
        </p:sp>
        <p:sp>
          <p:nvSpPr>
            <p:cNvPr id="33" name="TextBox 32"/>
            <p:cNvSpPr txBox="1"/>
            <p:nvPr/>
          </p:nvSpPr>
          <p:spPr>
            <a:xfrm>
              <a:off x="3223134" y="4032850"/>
              <a:ext cx="359394" cy="369332"/>
            </a:xfrm>
            <a:prstGeom prst="rect">
              <a:avLst/>
            </a:prstGeom>
            <a:noFill/>
          </p:spPr>
          <p:txBody>
            <a:bodyPr wrap="none" rtlCol="0">
              <a:spAutoFit/>
            </a:bodyPr>
            <a:lstStyle/>
            <a:p>
              <a:r>
                <a:rPr lang="en-US" dirty="0">
                  <a:solidFill>
                    <a:srgbClr val="FF0000"/>
                  </a:solidFill>
                </a:rPr>
                <a:t>6.</a:t>
              </a:r>
            </a:p>
          </p:txBody>
        </p:sp>
        <p:sp>
          <p:nvSpPr>
            <p:cNvPr id="34" name="TextBox 33"/>
            <p:cNvSpPr txBox="1"/>
            <p:nvPr/>
          </p:nvSpPr>
          <p:spPr>
            <a:xfrm>
              <a:off x="2026275" y="3098219"/>
              <a:ext cx="359394" cy="369332"/>
            </a:xfrm>
            <a:prstGeom prst="rect">
              <a:avLst/>
            </a:prstGeom>
            <a:noFill/>
          </p:spPr>
          <p:txBody>
            <a:bodyPr wrap="none" rtlCol="0">
              <a:spAutoFit/>
            </a:bodyPr>
            <a:lstStyle/>
            <a:p>
              <a:r>
                <a:rPr lang="en-US" dirty="0">
                  <a:solidFill>
                    <a:srgbClr val="FF0000"/>
                  </a:solidFill>
                </a:rPr>
                <a:t>3.</a:t>
              </a:r>
            </a:p>
          </p:txBody>
        </p:sp>
        <p:cxnSp>
          <p:nvCxnSpPr>
            <p:cNvPr id="22" name="Straight Arrow Connector 21"/>
            <p:cNvCxnSpPr/>
            <p:nvPr/>
          </p:nvCxnSpPr>
          <p:spPr>
            <a:xfrm flipH="1">
              <a:off x="1762643" y="3322820"/>
              <a:ext cx="311932" cy="98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450711" y="4742225"/>
              <a:ext cx="311932" cy="98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262732" y="3668605"/>
              <a:ext cx="311932" cy="98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488101" y="4333238"/>
              <a:ext cx="181732" cy="2288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81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Ordering from a Non-Catalog Supplier Cont’d</a:t>
            </a:r>
          </a:p>
        </p:txBody>
      </p:sp>
      <p:sp>
        <p:nvSpPr>
          <p:cNvPr id="3" name="Content Placeholder 2"/>
          <p:cNvSpPr>
            <a:spLocks noGrp="1"/>
          </p:cNvSpPr>
          <p:nvPr>
            <p:ph idx="1"/>
          </p:nvPr>
        </p:nvSpPr>
        <p:spPr>
          <a:xfrm>
            <a:off x="4040237" y="1034765"/>
            <a:ext cx="4982993" cy="5814615"/>
          </a:xfrm>
        </p:spPr>
        <p:txBody>
          <a:bodyPr/>
          <a:lstStyle/>
          <a:p>
            <a:pPr marL="457200" indent="-457200">
              <a:buFont typeface="+mj-lt"/>
              <a:buAutoNum type="arabicPeriod" startAt="8"/>
            </a:pPr>
            <a:r>
              <a:rPr lang="en-US" sz="2100" dirty="0"/>
              <a:t>Enter New Supplier Info. for suppliers not found in the system:</a:t>
            </a:r>
          </a:p>
          <a:p>
            <a:pPr marL="457200" lvl="1" indent="0">
              <a:buNone/>
              <a:tabLst>
                <a:tab pos="457200" algn="l"/>
              </a:tabLst>
            </a:pPr>
            <a:r>
              <a:rPr lang="en-US" sz="1700" i="1" dirty="0"/>
              <a:t>i.e. Supplier Name, Supplier Address, Supplier Phone and Fax, Supplier Email, Contact Person (if available)</a:t>
            </a:r>
          </a:p>
          <a:p>
            <a:pPr marL="457200" indent="-457200">
              <a:buFont typeface="+mj-lt"/>
              <a:buAutoNum type="arabicPeriod" startAt="8"/>
            </a:pPr>
            <a:r>
              <a:rPr lang="en-US" sz="2100" dirty="0"/>
              <a:t>Enter any notes/instructions for your Buyer in the </a:t>
            </a:r>
            <a:r>
              <a:rPr lang="en-US" sz="2100" b="1" dirty="0"/>
              <a:t>Note to Buyer </a:t>
            </a:r>
            <a:r>
              <a:rPr lang="en-US" sz="2100" dirty="0"/>
              <a:t>field</a:t>
            </a:r>
          </a:p>
          <a:p>
            <a:pPr marL="457200" indent="-457200">
              <a:buFont typeface="+mj-lt"/>
              <a:buAutoNum type="arabicPeriod" startAt="8"/>
            </a:pPr>
            <a:r>
              <a:rPr lang="en-US" sz="2100" dirty="0"/>
              <a:t>You can </a:t>
            </a:r>
            <a:r>
              <a:rPr lang="en-US" sz="2100" b="1" dirty="0"/>
              <a:t>Add Attachments </a:t>
            </a:r>
            <a:r>
              <a:rPr lang="en-US" sz="2100" dirty="0"/>
              <a:t>for your Buyer under Internal Attachments</a:t>
            </a:r>
          </a:p>
          <a:p>
            <a:pPr marL="457200" lvl="1" indent="0">
              <a:buNone/>
            </a:pPr>
            <a:r>
              <a:rPr lang="en-US" sz="1700" i="1" dirty="0"/>
              <a:t>i.e. Quote(s), Noncompetitive Justification (if over $10K)</a:t>
            </a:r>
          </a:p>
          <a:p>
            <a:pPr marL="457200" indent="-457200">
              <a:buFont typeface="+mj-lt"/>
              <a:buAutoNum type="arabicPeriod" startAt="8"/>
            </a:pPr>
            <a:r>
              <a:rPr lang="en-US" sz="2100" dirty="0"/>
              <a:t>Enter any notes/instructions for the Supplier in the </a:t>
            </a:r>
            <a:r>
              <a:rPr lang="en-US" sz="2100" b="1" dirty="0"/>
              <a:t>Supplier Instructions </a:t>
            </a:r>
            <a:r>
              <a:rPr lang="en-US" sz="2100" dirty="0"/>
              <a:t>field</a:t>
            </a:r>
          </a:p>
          <a:p>
            <a:pPr marL="457200" indent="-457200">
              <a:buFont typeface="+mj-lt"/>
              <a:buAutoNum type="arabicPeriod" startAt="8"/>
            </a:pPr>
            <a:r>
              <a:rPr lang="en-US" sz="2100" dirty="0"/>
              <a:t>You can </a:t>
            </a:r>
            <a:r>
              <a:rPr lang="en-US" sz="2100" b="1" dirty="0"/>
              <a:t>Add Attachments </a:t>
            </a:r>
            <a:r>
              <a:rPr lang="en-US" sz="2100" dirty="0"/>
              <a:t>for </a:t>
            </a:r>
            <a:br>
              <a:rPr lang="en-US" sz="2100" dirty="0"/>
            </a:br>
            <a:r>
              <a:rPr lang="en-US" sz="2100" dirty="0"/>
              <a:t>the Supplier under External Attachments</a:t>
            </a:r>
            <a:r>
              <a:rPr lang="en-US" sz="2400" dirty="0"/>
              <a:t>	</a:t>
            </a:r>
            <a:endParaRPr lang="en-US" sz="2100" dirty="0"/>
          </a:p>
          <a:p>
            <a:pPr marL="457200" lvl="1" indent="0">
              <a:buNone/>
            </a:pPr>
            <a:r>
              <a:rPr lang="en-US" sz="1700" dirty="0"/>
              <a:t> </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8624"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155275" y="1148129"/>
            <a:ext cx="3907767" cy="5240655"/>
            <a:chOff x="155275" y="1148129"/>
            <a:chExt cx="3907767" cy="5240655"/>
          </a:xfrm>
        </p:grpSpPr>
        <p:pic>
          <p:nvPicPr>
            <p:cNvPr id="19" name="Picture 18"/>
            <p:cNvPicPr/>
            <p:nvPr/>
          </p:nvPicPr>
          <p:blipFill rotWithShape="1">
            <a:blip r:embed="rId4"/>
            <a:srcRect l="3338" t="35299" r="5531" b="1006"/>
            <a:stretch/>
          </p:blipFill>
          <p:spPr bwMode="auto">
            <a:xfrm>
              <a:off x="155275" y="1148129"/>
              <a:ext cx="3907767" cy="5240655"/>
            </a:xfrm>
            <a:prstGeom prst="rect">
              <a:avLst/>
            </a:prstGeom>
            <a:ln>
              <a:noFill/>
            </a:ln>
            <a:extLst>
              <a:ext uri="{53640926-AAD7-44D8-BBD7-CCE9431645EC}">
                <a14:shadowObscured xmlns:a14="http://schemas.microsoft.com/office/drawing/2010/main"/>
              </a:ext>
            </a:extLst>
          </p:spPr>
        </p:pic>
        <p:cxnSp>
          <p:nvCxnSpPr>
            <p:cNvPr id="22" name="Straight Arrow Connector 21"/>
            <p:cNvCxnSpPr/>
            <p:nvPr/>
          </p:nvCxnSpPr>
          <p:spPr>
            <a:xfrm>
              <a:off x="1342270" y="4845273"/>
              <a:ext cx="323951" cy="1474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58147" y="1207046"/>
              <a:ext cx="359394" cy="369332"/>
            </a:xfrm>
            <a:prstGeom prst="rect">
              <a:avLst/>
            </a:prstGeom>
            <a:noFill/>
          </p:spPr>
          <p:txBody>
            <a:bodyPr wrap="none" rtlCol="0">
              <a:spAutoFit/>
            </a:bodyPr>
            <a:lstStyle/>
            <a:p>
              <a:r>
                <a:rPr lang="en-US" dirty="0">
                  <a:solidFill>
                    <a:srgbClr val="FF0000"/>
                  </a:solidFill>
                </a:rPr>
                <a:t>8.</a:t>
              </a:r>
            </a:p>
          </p:txBody>
        </p:sp>
        <p:sp>
          <p:nvSpPr>
            <p:cNvPr id="36" name="TextBox 35"/>
            <p:cNvSpPr txBox="1"/>
            <p:nvPr/>
          </p:nvSpPr>
          <p:spPr>
            <a:xfrm>
              <a:off x="969370" y="2651522"/>
              <a:ext cx="359394" cy="369332"/>
            </a:xfrm>
            <a:prstGeom prst="rect">
              <a:avLst/>
            </a:prstGeom>
            <a:noFill/>
          </p:spPr>
          <p:txBody>
            <a:bodyPr wrap="none" rtlCol="0">
              <a:spAutoFit/>
            </a:bodyPr>
            <a:lstStyle/>
            <a:p>
              <a:r>
                <a:rPr lang="en-US" dirty="0">
                  <a:solidFill>
                    <a:srgbClr val="FF0000"/>
                  </a:solidFill>
                </a:rPr>
                <a:t>9.</a:t>
              </a:r>
            </a:p>
          </p:txBody>
        </p:sp>
        <p:sp>
          <p:nvSpPr>
            <p:cNvPr id="37" name="TextBox 36"/>
            <p:cNvSpPr txBox="1"/>
            <p:nvPr/>
          </p:nvSpPr>
          <p:spPr>
            <a:xfrm>
              <a:off x="1284238" y="3690104"/>
              <a:ext cx="476412" cy="369332"/>
            </a:xfrm>
            <a:prstGeom prst="rect">
              <a:avLst/>
            </a:prstGeom>
            <a:noFill/>
          </p:spPr>
          <p:txBody>
            <a:bodyPr wrap="none" rtlCol="0">
              <a:spAutoFit/>
            </a:bodyPr>
            <a:lstStyle/>
            <a:p>
              <a:r>
                <a:rPr lang="en-US" dirty="0">
                  <a:solidFill>
                    <a:srgbClr val="FF0000"/>
                  </a:solidFill>
                </a:rPr>
                <a:t>10.</a:t>
              </a:r>
            </a:p>
          </p:txBody>
        </p:sp>
        <p:sp>
          <p:nvSpPr>
            <p:cNvPr id="38" name="TextBox 37"/>
            <p:cNvSpPr txBox="1"/>
            <p:nvPr/>
          </p:nvSpPr>
          <p:spPr>
            <a:xfrm>
              <a:off x="1284238" y="5605119"/>
              <a:ext cx="476412" cy="369332"/>
            </a:xfrm>
            <a:prstGeom prst="rect">
              <a:avLst/>
            </a:prstGeom>
            <a:noFill/>
          </p:spPr>
          <p:txBody>
            <a:bodyPr wrap="none" rtlCol="0">
              <a:spAutoFit/>
            </a:bodyPr>
            <a:lstStyle/>
            <a:p>
              <a:r>
                <a:rPr lang="en-US" dirty="0">
                  <a:solidFill>
                    <a:srgbClr val="FF0000"/>
                  </a:solidFill>
                </a:rPr>
                <a:t>12.</a:t>
              </a:r>
            </a:p>
          </p:txBody>
        </p:sp>
        <p:sp>
          <p:nvSpPr>
            <p:cNvPr id="39" name="TextBox 38"/>
            <p:cNvSpPr txBox="1"/>
            <p:nvPr/>
          </p:nvSpPr>
          <p:spPr>
            <a:xfrm>
              <a:off x="937383" y="4634792"/>
              <a:ext cx="476412" cy="369332"/>
            </a:xfrm>
            <a:prstGeom prst="rect">
              <a:avLst/>
            </a:prstGeom>
            <a:noFill/>
          </p:spPr>
          <p:txBody>
            <a:bodyPr wrap="none" rtlCol="0">
              <a:spAutoFit/>
            </a:bodyPr>
            <a:lstStyle/>
            <a:p>
              <a:r>
                <a:rPr lang="en-US" dirty="0">
                  <a:solidFill>
                    <a:srgbClr val="FF0000"/>
                  </a:solidFill>
                </a:rPr>
                <a:t>11.</a:t>
              </a:r>
            </a:p>
          </p:txBody>
        </p:sp>
        <p:cxnSp>
          <p:nvCxnSpPr>
            <p:cNvPr id="17" name="Straight Arrow Connector 16"/>
            <p:cNvCxnSpPr/>
            <p:nvPr/>
          </p:nvCxnSpPr>
          <p:spPr>
            <a:xfrm flipH="1">
              <a:off x="1030338" y="3935067"/>
              <a:ext cx="311932" cy="98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030338" y="5849318"/>
              <a:ext cx="311932" cy="98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390515" y="1469161"/>
              <a:ext cx="323951" cy="1474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298952" y="2882912"/>
              <a:ext cx="323951" cy="1474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941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TECHMART LOGO 2014 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508" y="858036"/>
            <a:ext cx="46593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auto">
          <a:xfrm>
            <a:off x="266663" y="1920240"/>
            <a:ext cx="8583283" cy="1532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r>
              <a:rPr lang="en-US" sz="1800" b="1" u="sng" dirty="0"/>
              <a:t>Important Information to get Started:</a:t>
            </a:r>
            <a:br>
              <a:rPr lang="en-US" sz="1800" b="1" u="sng" dirty="0"/>
            </a:br>
            <a:r>
              <a:rPr lang="en-US" sz="1800" dirty="0"/>
              <a:t/>
            </a:r>
            <a:br>
              <a:rPr lang="en-US" sz="1800" dirty="0"/>
            </a:br>
            <a:r>
              <a:rPr lang="en-US" sz="1800" dirty="0"/>
              <a:t>Logging into TechMart: Log in to </a:t>
            </a:r>
            <a:r>
              <a:rPr lang="en-US" sz="1800" u="sng" dirty="0">
                <a:hlinkClick r:id="rId5"/>
              </a:rPr>
              <a:t>www.access.caltech.edu</a:t>
            </a:r>
            <a:r>
              <a:rPr lang="en-US" sz="1800" dirty="0"/>
              <a:t> and click on “TechMart Purchasing” under the “Administrative Services”</a:t>
            </a:r>
            <a:br>
              <a:rPr lang="en-US" sz="1800" dirty="0"/>
            </a:br>
            <a:r>
              <a:rPr lang="en-US" sz="1800" dirty="0"/>
              <a:t> </a:t>
            </a:r>
            <a:br>
              <a:rPr lang="en-US" sz="1800" dirty="0"/>
            </a:br>
            <a:r>
              <a:rPr lang="en-US" sz="1800" dirty="0"/>
              <a:t>TechMart Website:</a:t>
            </a:r>
            <a:r>
              <a:rPr lang="en-US" sz="1800" u="sng" dirty="0"/>
              <a:t/>
            </a:r>
            <a:br>
              <a:rPr lang="en-US" sz="1800" u="sng" dirty="0"/>
            </a:br>
            <a:r>
              <a:rPr lang="en-US" sz="1800" u="sng" dirty="0">
                <a:hlinkClick r:id="rId6"/>
              </a:rPr>
              <a:t>http://procurement.sites.caltech.edu/departments/techmart</a:t>
            </a:r>
            <a:r>
              <a:rPr lang="en-US" sz="1800" u="sng" dirty="0"/>
              <a:t>  </a:t>
            </a:r>
            <a:r>
              <a:rPr lang="en-US" sz="1800" dirty="0"/>
              <a:t/>
            </a:r>
            <a:br>
              <a:rPr lang="en-US" sz="1800" dirty="0"/>
            </a:br>
            <a:r>
              <a:rPr lang="en-US" sz="1800" dirty="0"/>
              <a:t> </a:t>
            </a:r>
            <a:br>
              <a:rPr lang="en-US" sz="1800" dirty="0"/>
            </a:br>
            <a:r>
              <a:rPr lang="en-US" sz="1800" dirty="0"/>
              <a:t>TechMart Help Email Address: </a:t>
            </a:r>
            <a:r>
              <a:rPr lang="en-US" sz="1800" u="sng" dirty="0">
                <a:hlinkClick r:id="rId7"/>
              </a:rPr>
              <a:t>TechMartHelp@Caltech.edu</a:t>
            </a:r>
            <a:r>
              <a:rPr lang="en-US" sz="1800" u="sng" dirty="0"/>
              <a:t> </a:t>
            </a:r>
            <a:br>
              <a:rPr lang="en-US" sz="1800" u="sng" dirty="0"/>
            </a:br>
            <a:r>
              <a:rPr lang="en-US" sz="1800" u="sng" dirty="0"/>
              <a:t/>
            </a:r>
            <a:br>
              <a:rPr lang="en-US" sz="1800" u="sng" dirty="0"/>
            </a:br>
            <a:r>
              <a:rPr lang="en-US" sz="1800" dirty="0"/>
              <a:t>TechMart Access Form (if you are requesting access to TechMart):</a:t>
            </a:r>
            <a:br>
              <a:rPr lang="en-US" sz="1800" dirty="0"/>
            </a:br>
            <a:r>
              <a:rPr lang="en-US" sz="1800" dirty="0"/>
              <a:t> </a:t>
            </a:r>
            <a:r>
              <a:rPr lang="en-US" sz="1800" dirty="0">
                <a:solidFill>
                  <a:schemeClr val="accent1"/>
                </a:solidFill>
              </a:rPr>
              <a:t> </a:t>
            </a:r>
            <a:r>
              <a:rPr lang="en-US" sz="1800" u="sng" dirty="0">
                <a:solidFill>
                  <a:schemeClr val="accent1"/>
                </a:solidFill>
                <a:hlinkClick r:id="rId8"/>
              </a:rPr>
              <a:t>http://procurement.sites.caltech.edu/departments/purchasing/purchasing-forms</a:t>
            </a:r>
            <a:r>
              <a:rPr lang="en-US" sz="1800" u="sng" dirty="0">
                <a:solidFill>
                  <a:schemeClr val="accent1"/>
                </a:solidFill>
              </a:rPr>
              <a:t/>
            </a:r>
            <a:br>
              <a:rPr lang="en-US" sz="1800" u="sng" dirty="0">
                <a:solidFill>
                  <a:schemeClr val="accent1"/>
                </a:solidFill>
              </a:rPr>
            </a:br>
            <a:r>
              <a:rPr lang="en-US" sz="1800" dirty="0"/>
              <a:t>Fill out the Access Request Form and send it to your Custodian. </a:t>
            </a:r>
            <a:br>
              <a:rPr lang="en-US" sz="1800" dirty="0"/>
            </a:br>
            <a:r>
              <a:rPr lang="en-US" sz="1800" dirty="0"/>
              <a:t>Custodian Listing by Division/Department: </a:t>
            </a:r>
            <a:r>
              <a:rPr lang="en-US" sz="1800" dirty="0">
                <a:hlinkClick r:id="rId9"/>
              </a:rPr>
              <a:t>http://procurement.sites.caltech.edu/departments/purchasing/purchasing-forms/techmart-custodians-access-request-form</a:t>
            </a:r>
            <a:r>
              <a:rPr lang="en-US" sz="1800" dirty="0"/>
              <a:t>  </a:t>
            </a:r>
            <a:br>
              <a:rPr lang="en-US" sz="1800" dirty="0"/>
            </a:br>
            <a:endParaRPr lang="en-US" sz="1800" dirty="0"/>
          </a:p>
        </p:txBody>
      </p:sp>
    </p:spTree>
    <p:extLst>
      <p:ext uri="{BB962C8B-B14F-4D97-AF65-F5344CB8AC3E}">
        <p14:creationId xmlns:p14="http://schemas.microsoft.com/office/powerpoint/2010/main" val="321077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Ordering from a Non-Catalog Supplier Cont’d</a:t>
            </a:r>
          </a:p>
        </p:txBody>
      </p:sp>
      <p:sp>
        <p:nvSpPr>
          <p:cNvPr id="3" name="Content Placeholder 2"/>
          <p:cNvSpPr>
            <a:spLocks noGrp="1"/>
          </p:cNvSpPr>
          <p:nvPr>
            <p:ph idx="1"/>
          </p:nvPr>
        </p:nvSpPr>
        <p:spPr>
          <a:xfrm>
            <a:off x="362309" y="974371"/>
            <a:ext cx="8324491" cy="5814615"/>
          </a:xfrm>
        </p:spPr>
        <p:txBody>
          <a:bodyPr/>
          <a:lstStyle/>
          <a:p>
            <a:pPr marL="457200" indent="-457200">
              <a:buFont typeface="+mj-lt"/>
              <a:buAutoNum type="arabicPeriod" startAt="13"/>
            </a:pPr>
            <a:r>
              <a:rPr lang="en-US" sz="2100" dirty="0"/>
              <a:t>If you are only adding one item to your shopping cart, select </a:t>
            </a:r>
            <a:r>
              <a:rPr lang="en-US" sz="2100" b="1" dirty="0"/>
              <a:t>Add and go to Cart</a:t>
            </a:r>
            <a:r>
              <a:rPr lang="en-US" sz="2100" dirty="0"/>
              <a:t> from the </a:t>
            </a:r>
            <a:r>
              <a:rPr lang="en-US" sz="2100" b="1" dirty="0"/>
              <a:t>Available Actions </a:t>
            </a:r>
            <a:r>
              <a:rPr lang="en-US" sz="2100" dirty="0"/>
              <a:t>dropdown then select </a:t>
            </a:r>
            <a:r>
              <a:rPr lang="en-US" sz="2100" b="1" dirty="0"/>
              <a:t>Go</a:t>
            </a:r>
            <a:r>
              <a:rPr lang="en-US" sz="2100" dirty="0"/>
              <a:t>. This will redirect you to your shopping cart.</a:t>
            </a:r>
          </a:p>
          <a:p>
            <a:pPr marL="400050" lvl="1" indent="0">
              <a:buNone/>
            </a:pPr>
            <a:endParaRPr lang="en-US" sz="2000" dirty="0"/>
          </a:p>
          <a:p>
            <a:pPr marL="400050" lvl="1" indent="0">
              <a:buNone/>
            </a:pPr>
            <a:endParaRPr lang="en-US" sz="2000" dirty="0"/>
          </a:p>
          <a:p>
            <a:pPr marL="400050" lvl="1" indent="0">
              <a:buNone/>
            </a:pPr>
            <a:endParaRPr lang="en-US" sz="2000" dirty="0"/>
          </a:p>
          <a:p>
            <a:pPr marL="400050" lvl="1" indent="0">
              <a:buNone/>
            </a:pPr>
            <a:endParaRPr lang="en-US" sz="1000" dirty="0"/>
          </a:p>
          <a:p>
            <a:pPr marL="400050" lvl="1" indent="0">
              <a:buNone/>
            </a:pPr>
            <a:endParaRPr lang="en-US" sz="1000" dirty="0"/>
          </a:p>
          <a:p>
            <a:pPr marL="457200" indent="-457200">
              <a:buFont typeface="+mj-lt"/>
              <a:buAutoNum type="arabicPeriod" startAt="13"/>
            </a:pPr>
            <a:r>
              <a:rPr lang="en-US" sz="2100" dirty="0"/>
              <a:t>If you are adding more than one item to your cart, select </a:t>
            </a:r>
            <a:r>
              <a:rPr lang="en-US" sz="2100" b="1" dirty="0"/>
              <a:t>Add to Cart and Return </a:t>
            </a:r>
            <a:r>
              <a:rPr lang="en-US" sz="2100" dirty="0"/>
              <a:t>then select </a:t>
            </a:r>
            <a:r>
              <a:rPr lang="en-US" sz="2100" b="1" dirty="0"/>
              <a:t>Go</a:t>
            </a:r>
            <a:r>
              <a:rPr lang="en-US" sz="2100" dirty="0"/>
              <a:t>. This will bring you back to the form where you can continue adding line items as needed.</a:t>
            </a:r>
            <a:r>
              <a:rPr lang="en-US" sz="2400" dirty="0"/>
              <a:t>	</a:t>
            </a:r>
            <a:endParaRPr lang="en-US" sz="2100" dirty="0"/>
          </a:p>
          <a:p>
            <a:pPr marL="457200" lvl="1" indent="0">
              <a:buNone/>
            </a:pPr>
            <a:r>
              <a:rPr lang="en-US" sz="1700" dirty="0"/>
              <a:t> </a:t>
            </a:r>
          </a:p>
          <a:p>
            <a:pPr marL="0" indent="0">
              <a:buNone/>
            </a:pPr>
            <a:endParaRPr lang="en-US" sz="2100" dirty="0"/>
          </a:p>
          <a:p>
            <a:pPr marL="0" indent="0">
              <a:buNone/>
            </a:pPr>
            <a:endParaRPr lang="en-US" sz="2100" dirty="0"/>
          </a:p>
          <a:p>
            <a:pPr marL="0" indent="0">
              <a:buNone/>
            </a:pPr>
            <a:endParaRPr lang="en-US" sz="2100" dirty="0"/>
          </a:p>
          <a:p>
            <a:pPr marL="0" indent="0">
              <a:buNone/>
            </a:pPr>
            <a:r>
              <a:rPr lang="en-US" sz="1900" b="1" i="1" dirty="0">
                <a:solidFill>
                  <a:srgbClr val="FF0000"/>
                </a:solidFill>
              </a:rPr>
              <a:t>Note: </a:t>
            </a:r>
            <a:r>
              <a:rPr lang="en-US" sz="1900" i="1" dirty="0">
                <a:solidFill>
                  <a:srgbClr val="FF0000"/>
                </a:solidFill>
              </a:rPr>
              <a:t>You cannot mix form types in a single shopping cart (i.e. Spot Buy and Supplier After-the-Fact). You must create a cart for each form type.</a:t>
            </a:r>
            <a:endParaRPr lang="en-US" sz="1900" i="1"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2223411" y="2094430"/>
            <a:ext cx="4477108" cy="1253490"/>
            <a:chOff x="2223411" y="2094430"/>
            <a:chExt cx="4477108" cy="1253490"/>
          </a:xfrm>
        </p:grpSpPr>
        <p:pic>
          <p:nvPicPr>
            <p:cNvPr id="26" name="Picture 25"/>
            <p:cNvPicPr/>
            <p:nvPr/>
          </p:nvPicPr>
          <p:blipFill rotWithShape="1">
            <a:blip r:embed="rId4"/>
            <a:srcRect l="1730" t="5581" r="4684" b="79185"/>
            <a:stretch/>
          </p:blipFill>
          <p:spPr bwMode="auto">
            <a:xfrm>
              <a:off x="2223411" y="2094430"/>
              <a:ext cx="4477108" cy="1253490"/>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V="1">
              <a:off x="3700732" y="2436677"/>
              <a:ext cx="344846" cy="1584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87428" y="2432415"/>
              <a:ext cx="476412" cy="369332"/>
            </a:xfrm>
            <a:prstGeom prst="rect">
              <a:avLst/>
            </a:prstGeom>
            <a:noFill/>
          </p:spPr>
          <p:txBody>
            <a:bodyPr wrap="none" rtlCol="0">
              <a:spAutoFit/>
            </a:bodyPr>
            <a:lstStyle/>
            <a:p>
              <a:r>
                <a:rPr lang="en-US" dirty="0">
                  <a:solidFill>
                    <a:srgbClr val="FF0000"/>
                  </a:solidFill>
                </a:rPr>
                <a:t>13.</a:t>
              </a:r>
            </a:p>
          </p:txBody>
        </p:sp>
      </p:grpSp>
      <p:grpSp>
        <p:nvGrpSpPr>
          <p:cNvPr id="5" name="Group 4"/>
          <p:cNvGrpSpPr/>
          <p:nvPr/>
        </p:nvGrpSpPr>
        <p:grpSpPr>
          <a:xfrm>
            <a:off x="2223411" y="4614813"/>
            <a:ext cx="4431870" cy="1238841"/>
            <a:chOff x="2223411" y="4614813"/>
            <a:chExt cx="4431870" cy="1238841"/>
          </a:xfrm>
        </p:grpSpPr>
        <p:pic>
          <p:nvPicPr>
            <p:cNvPr id="30" name="Picture 29"/>
            <p:cNvPicPr/>
            <p:nvPr/>
          </p:nvPicPr>
          <p:blipFill rotWithShape="1">
            <a:blip r:embed="rId5"/>
            <a:srcRect l="2070" t="9754" r="4404" b="63313"/>
            <a:stretch/>
          </p:blipFill>
          <p:spPr bwMode="auto">
            <a:xfrm>
              <a:off x="2223411" y="4614813"/>
              <a:ext cx="4431870" cy="1238841"/>
            </a:xfrm>
            <a:prstGeom prst="rect">
              <a:avLst/>
            </a:prstGeom>
            <a:ln>
              <a:noFill/>
            </a:ln>
            <a:extLst>
              <a:ext uri="{53640926-AAD7-44D8-BBD7-CCE9431645EC}">
                <a14:shadowObscured xmlns:a14="http://schemas.microsoft.com/office/drawing/2010/main"/>
              </a:ext>
            </a:extLst>
          </p:spPr>
        </p:pic>
        <p:cxnSp>
          <p:nvCxnSpPr>
            <p:cNvPr id="13" name="Straight Arrow Connector 12"/>
            <p:cNvCxnSpPr/>
            <p:nvPr/>
          </p:nvCxnSpPr>
          <p:spPr>
            <a:xfrm flipV="1">
              <a:off x="3680709" y="5142001"/>
              <a:ext cx="344846" cy="1584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67405" y="5129113"/>
              <a:ext cx="476412" cy="369332"/>
            </a:xfrm>
            <a:prstGeom prst="rect">
              <a:avLst/>
            </a:prstGeom>
            <a:noFill/>
          </p:spPr>
          <p:txBody>
            <a:bodyPr wrap="none" rtlCol="0">
              <a:spAutoFit/>
            </a:bodyPr>
            <a:lstStyle/>
            <a:p>
              <a:r>
                <a:rPr lang="en-US" dirty="0">
                  <a:solidFill>
                    <a:srgbClr val="FF0000"/>
                  </a:solidFill>
                </a:rPr>
                <a:t>14.</a:t>
              </a:r>
            </a:p>
          </p:txBody>
        </p:sp>
      </p:grpSp>
    </p:spTree>
    <p:extLst>
      <p:ext uri="{BB962C8B-B14F-4D97-AF65-F5344CB8AC3E}">
        <p14:creationId xmlns:p14="http://schemas.microsoft.com/office/powerpoint/2010/main" val="114441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765409" y="3865878"/>
            <a:ext cx="5752547" cy="2965792"/>
          </a:xfrm>
          <a:prstGeom prst="rect">
            <a:avLst/>
          </a:prstGeom>
        </p:spPr>
      </p:pic>
      <p:sp>
        <p:nvSpPr>
          <p:cNvPr id="3" name="Content Placeholder 2"/>
          <p:cNvSpPr>
            <a:spLocks noGrp="1"/>
          </p:cNvSpPr>
          <p:nvPr>
            <p:ph idx="1"/>
          </p:nvPr>
        </p:nvSpPr>
        <p:spPr>
          <a:xfrm>
            <a:off x="362309" y="974372"/>
            <a:ext cx="8548778" cy="2891506"/>
          </a:xfrm>
        </p:spPr>
        <p:txBody>
          <a:bodyPr/>
          <a:lstStyle/>
          <a:p>
            <a:pPr marL="0" indent="0">
              <a:buNone/>
            </a:pPr>
            <a:r>
              <a:rPr lang="en-US" sz="1800" dirty="0"/>
              <a:t>Once you have added the item(s) you wish to purchase, you will be taken to your </a:t>
            </a:r>
            <a:r>
              <a:rPr lang="en-US" sz="1800" b="1" dirty="0"/>
              <a:t>Active Shopping Cart</a:t>
            </a:r>
            <a:r>
              <a:rPr lang="en-US" sz="1800" dirty="0"/>
              <a:t>. Here, you have the option to:</a:t>
            </a:r>
          </a:p>
          <a:p>
            <a:pPr marL="857250" lvl="1" indent="-457200">
              <a:buAutoNum type="arabicPeriod"/>
            </a:pPr>
            <a:r>
              <a:rPr lang="en-US" sz="1800" dirty="0"/>
              <a:t>Name your Cart </a:t>
            </a:r>
            <a:br>
              <a:rPr lang="en-US" sz="1800" dirty="0"/>
            </a:br>
            <a:r>
              <a:rPr lang="en-US" sz="1600" i="1" dirty="0">
                <a:solidFill>
                  <a:srgbClr val="FF0000"/>
                </a:solidFill>
              </a:rPr>
              <a:t>Recommended as this will make it easier to locate your purchase in the future </a:t>
            </a:r>
          </a:p>
          <a:p>
            <a:pPr marL="857250" lvl="1" indent="-457200">
              <a:buAutoNum type="arabicPeriod"/>
            </a:pPr>
            <a:r>
              <a:rPr lang="en-US" sz="1800" dirty="0"/>
              <a:t>Add (selected items) to Favorites</a:t>
            </a:r>
          </a:p>
          <a:p>
            <a:pPr marL="857250" lvl="1" indent="-457200">
              <a:buAutoNum type="arabicPeriod"/>
            </a:pPr>
            <a:r>
              <a:rPr lang="en-US" sz="1800" dirty="0"/>
              <a:t>Remove (selected items) from your shopping cart</a:t>
            </a:r>
          </a:p>
          <a:p>
            <a:pPr marL="857250" lvl="1" indent="-457200">
              <a:buAutoNum type="arabicPeriod"/>
            </a:pPr>
            <a:r>
              <a:rPr lang="en-US" sz="1800" dirty="0"/>
              <a:t>Move (selected items) to Another Cart</a:t>
            </a:r>
          </a:p>
          <a:p>
            <a:pPr marL="857250" lvl="1" indent="-457200">
              <a:buAutoNum type="arabicPeriod"/>
            </a:pPr>
            <a:r>
              <a:rPr lang="en-US" sz="1800" dirty="0"/>
              <a:t>Change Supplier</a:t>
            </a:r>
          </a:p>
          <a:p>
            <a:pPr marL="857250" lvl="1" indent="-457200">
              <a:buAutoNum type="arabicPeriod"/>
            </a:pPr>
            <a:r>
              <a:rPr lang="en-US" sz="1800" dirty="0"/>
              <a:t>Add (selected items) to Pending Cart/</a:t>
            </a:r>
            <a:r>
              <a:rPr lang="en-US" sz="1800" dirty="0" err="1"/>
              <a:t>Req</a:t>
            </a:r>
            <a:r>
              <a:rPr lang="en-US" sz="1800" dirty="0"/>
              <a:t>/PO</a:t>
            </a:r>
          </a:p>
          <a:p>
            <a:pPr marL="0" indent="0">
              <a:buNone/>
            </a:pPr>
            <a:endParaRPr lang="en-US" sz="2400" dirty="0"/>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Managing Your Shopping Cart</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5" name="Straight Arrow Connector 4"/>
          <p:cNvCxnSpPr/>
          <p:nvPr/>
        </p:nvCxnSpPr>
        <p:spPr>
          <a:xfrm flipH="1" flipV="1">
            <a:off x="6456891" y="5854765"/>
            <a:ext cx="114391" cy="2613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941511" y="4252229"/>
            <a:ext cx="25651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198030" y="4080626"/>
            <a:ext cx="333972" cy="343207"/>
          </a:xfrm>
          <a:prstGeom prst="rect">
            <a:avLst/>
          </a:prstGeom>
          <a:noFill/>
        </p:spPr>
        <p:txBody>
          <a:bodyPr wrap="none" rtlCol="0">
            <a:spAutoFit/>
          </a:bodyPr>
          <a:lstStyle/>
          <a:p>
            <a:r>
              <a:rPr lang="en-US" dirty="0">
                <a:solidFill>
                  <a:srgbClr val="FF0000"/>
                </a:solidFill>
              </a:rPr>
              <a:t>1.</a:t>
            </a:r>
          </a:p>
        </p:txBody>
      </p:sp>
      <p:sp>
        <p:nvSpPr>
          <p:cNvPr id="13" name="TextBox 12"/>
          <p:cNvSpPr txBox="1"/>
          <p:nvPr/>
        </p:nvSpPr>
        <p:spPr>
          <a:xfrm>
            <a:off x="6517956" y="6047117"/>
            <a:ext cx="1826703" cy="954107"/>
          </a:xfrm>
          <a:prstGeom prst="rect">
            <a:avLst/>
          </a:prstGeom>
          <a:noFill/>
        </p:spPr>
        <p:txBody>
          <a:bodyPr wrap="square" rtlCol="0">
            <a:spAutoFit/>
          </a:bodyPr>
          <a:lstStyle/>
          <a:p>
            <a:r>
              <a:rPr lang="en-US" sz="1400" i="1" dirty="0">
                <a:solidFill>
                  <a:srgbClr val="FF0000"/>
                </a:solidFill>
              </a:rPr>
              <a:t>Select the line item(s) you wish to perform an action on</a:t>
            </a:r>
            <a:endParaRPr lang="en-US" sz="1400" dirty="0">
              <a:solidFill>
                <a:srgbClr val="FF0000"/>
              </a:solidFill>
            </a:endParaRPr>
          </a:p>
          <a:p>
            <a:endParaRPr lang="en-US" sz="1400" dirty="0">
              <a:solidFill>
                <a:srgbClr val="FF0000"/>
              </a:solidFill>
            </a:endParaRPr>
          </a:p>
        </p:txBody>
      </p:sp>
      <p:pic>
        <p:nvPicPr>
          <p:cNvPr id="20" name="Picture 19"/>
          <p:cNvPicPr>
            <a:picLocks noChangeAspect="1"/>
          </p:cNvPicPr>
          <p:nvPr/>
        </p:nvPicPr>
        <p:blipFill>
          <a:blip r:embed="rId5"/>
          <a:stretch>
            <a:fillRect/>
          </a:stretch>
        </p:blipFill>
        <p:spPr>
          <a:xfrm>
            <a:off x="6694896" y="3959603"/>
            <a:ext cx="2216191" cy="1439298"/>
          </a:xfrm>
          <a:prstGeom prst="rect">
            <a:avLst/>
          </a:prstGeom>
          <a:ln>
            <a:solidFill>
              <a:srgbClr val="0070C0"/>
            </a:solidFill>
          </a:ln>
        </p:spPr>
      </p:pic>
      <p:cxnSp>
        <p:nvCxnSpPr>
          <p:cNvPr id="22" name="Straight Arrow Connector 21"/>
          <p:cNvCxnSpPr/>
          <p:nvPr/>
        </p:nvCxnSpPr>
        <p:spPr>
          <a:xfrm flipV="1">
            <a:off x="5840700" y="4648235"/>
            <a:ext cx="839582" cy="3323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2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Managing Your Shopping Cart Cont’d</a:t>
            </a:r>
          </a:p>
        </p:txBody>
      </p:sp>
      <p:sp>
        <p:nvSpPr>
          <p:cNvPr id="3" name="Content Placeholder 2"/>
          <p:cNvSpPr>
            <a:spLocks noGrp="1"/>
          </p:cNvSpPr>
          <p:nvPr>
            <p:ph idx="1"/>
          </p:nvPr>
        </p:nvSpPr>
        <p:spPr>
          <a:xfrm>
            <a:off x="392502" y="972932"/>
            <a:ext cx="8324491" cy="5840080"/>
          </a:xfrm>
        </p:spPr>
        <p:txBody>
          <a:bodyPr/>
          <a:lstStyle/>
          <a:p>
            <a:pPr marL="0" indent="0">
              <a:buNone/>
            </a:pPr>
            <a:r>
              <a:rPr lang="en-US" sz="2400" dirty="0"/>
              <a:t>From here, you can </a:t>
            </a:r>
            <a:r>
              <a:rPr lang="en-US" sz="2400" b="1" dirty="0"/>
              <a:t>Continue Shopping </a:t>
            </a:r>
            <a:r>
              <a:rPr lang="en-US" sz="2400" dirty="0"/>
              <a:t>if you wish to add additional items to your shopping cart or you can </a:t>
            </a:r>
            <a:r>
              <a:rPr lang="en-US" sz="2400" b="1" dirty="0"/>
              <a:t>Proceed to Checkout </a:t>
            </a:r>
            <a:r>
              <a:rPr lang="en-US" sz="2400" dirty="0"/>
              <a:t>if your cart is complete. Your Shopping Cart will be saved in TechMart until you Proceed to Checkout or the cart is deleted.</a:t>
            </a:r>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457200" indent="-457200">
              <a:buFont typeface="+mj-lt"/>
              <a:buAutoNum type="arabicParenR"/>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4"/>
          <a:stretch>
            <a:fillRect/>
          </a:stretch>
        </p:blipFill>
        <p:spPr>
          <a:xfrm>
            <a:off x="648252" y="3010805"/>
            <a:ext cx="7038975" cy="3629025"/>
          </a:xfrm>
          <a:prstGeom prst="rect">
            <a:avLst/>
          </a:prstGeom>
        </p:spPr>
      </p:pic>
      <p:cxnSp>
        <p:nvCxnSpPr>
          <p:cNvPr id="5" name="Straight Arrow Connector 4"/>
          <p:cNvCxnSpPr/>
          <p:nvPr/>
        </p:nvCxnSpPr>
        <p:spPr>
          <a:xfrm>
            <a:off x="3318653" y="2939482"/>
            <a:ext cx="400398" cy="1680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394010" y="3690060"/>
            <a:ext cx="400398" cy="1680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93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5"/>
          <a:stretch>
            <a:fillRect/>
          </a:stretch>
        </p:blipFill>
        <p:spPr>
          <a:xfrm>
            <a:off x="700172" y="4461514"/>
            <a:ext cx="7354491" cy="2106563"/>
          </a:xfrm>
          <a:prstGeom prst="rect">
            <a:avLst/>
          </a:prstGeom>
        </p:spPr>
      </p:pic>
      <p:pic>
        <p:nvPicPr>
          <p:cNvPr id="12" name="Picture 11"/>
          <p:cNvPicPr>
            <a:picLocks noChangeAspect="1"/>
          </p:cNvPicPr>
          <p:nvPr/>
        </p:nvPicPr>
        <p:blipFill>
          <a:blip r:embed="rId6"/>
          <a:stretch>
            <a:fillRect/>
          </a:stretch>
        </p:blipFill>
        <p:spPr>
          <a:xfrm>
            <a:off x="5075409" y="1283717"/>
            <a:ext cx="3795112" cy="1730010"/>
          </a:xfrm>
          <a:prstGeom prst="rect">
            <a:avLst/>
          </a:prstGeom>
        </p:spPr>
      </p:pic>
      <p:sp>
        <p:nvSpPr>
          <p:cNvPr id="3" name="Content Placeholder 2"/>
          <p:cNvSpPr>
            <a:spLocks noGrp="1"/>
          </p:cNvSpPr>
          <p:nvPr>
            <p:ph idx="1"/>
          </p:nvPr>
        </p:nvSpPr>
        <p:spPr>
          <a:xfrm>
            <a:off x="362310" y="974371"/>
            <a:ext cx="4615132" cy="5814615"/>
          </a:xfrm>
        </p:spPr>
        <p:txBody>
          <a:bodyPr/>
          <a:lstStyle/>
          <a:p>
            <a:pPr marL="0" indent="0">
              <a:buNone/>
            </a:pPr>
            <a:r>
              <a:rPr lang="en-US" sz="2400" dirty="0"/>
              <a:t>To view your Shopping Cart(s):</a:t>
            </a:r>
          </a:p>
          <a:p>
            <a:pPr marL="457200" indent="-457200">
              <a:buAutoNum type="arabicPeriod"/>
            </a:pPr>
            <a:r>
              <a:rPr lang="en-US" sz="2400" dirty="0"/>
              <a:t>Click on the </a:t>
            </a:r>
            <a:r>
              <a:rPr lang="en-US" sz="2400" b="1" dirty="0"/>
              <a:t>Shop      </a:t>
            </a:r>
            <a:r>
              <a:rPr lang="en-US" sz="2400" dirty="0"/>
              <a:t>symbol from your TechMart menu bar</a:t>
            </a:r>
          </a:p>
          <a:p>
            <a:pPr marL="457200" indent="-457200">
              <a:buAutoNum type="arabicPeriod"/>
            </a:pPr>
            <a:r>
              <a:rPr lang="en-US" sz="2400" dirty="0"/>
              <a:t>Select </a:t>
            </a:r>
            <a:r>
              <a:rPr lang="en-US" sz="2400" b="1" dirty="0"/>
              <a:t>View Draft Shopping Carts</a:t>
            </a:r>
            <a:endParaRPr lang="en-US" sz="2400" dirty="0"/>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15362" name="Title 4"/>
          <p:cNvSpPr>
            <a:spLocks noGrp="1"/>
          </p:cNvSpPr>
          <p:nvPr>
            <p:ph type="title"/>
          </p:nvPr>
        </p:nvSpPr>
        <p:spPr bwMode="auto">
          <a:xfrm>
            <a:off x="86265" y="351114"/>
            <a:ext cx="8936966" cy="6232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View Your Shopping Cart</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66167"/>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0" name="Straight Arrow Connector 9"/>
          <p:cNvCxnSpPr/>
          <p:nvPr/>
        </p:nvCxnSpPr>
        <p:spPr>
          <a:xfrm flipH="1">
            <a:off x="7857383" y="2107708"/>
            <a:ext cx="316906" cy="139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360244" y="1605867"/>
            <a:ext cx="374559" cy="1794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09611" y="1587743"/>
            <a:ext cx="359394" cy="369332"/>
          </a:xfrm>
          <a:prstGeom prst="rect">
            <a:avLst/>
          </a:prstGeom>
          <a:noFill/>
        </p:spPr>
        <p:txBody>
          <a:bodyPr wrap="none" rtlCol="0">
            <a:spAutoFit/>
          </a:bodyPr>
          <a:lstStyle/>
          <a:p>
            <a:r>
              <a:rPr lang="en-US" dirty="0">
                <a:solidFill>
                  <a:srgbClr val="FF0000"/>
                </a:solidFill>
              </a:rPr>
              <a:t>1.</a:t>
            </a:r>
          </a:p>
        </p:txBody>
      </p:sp>
      <p:sp>
        <p:nvSpPr>
          <p:cNvPr id="14" name="TextBox 13"/>
          <p:cNvSpPr txBox="1"/>
          <p:nvPr/>
        </p:nvSpPr>
        <p:spPr>
          <a:xfrm>
            <a:off x="8131802" y="1932006"/>
            <a:ext cx="359394" cy="369332"/>
          </a:xfrm>
          <a:prstGeom prst="rect">
            <a:avLst/>
          </a:prstGeom>
          <a:noFill/>
        </p:spPr>
        <p:txBody>
          <a:bodyPr wrap="none" rtlCol="0">
            <a:spAutoFit/>
          </a:bodyPr>
          <a:lstStyle/>
          <a:p>
            <a:r>
              <a:rPr lang="en-US" dirty="0">
                <a:solidFill>
                  <a:srgbClr val="FF0000"/>
                </a:solidFill>
              </a:rPr>
              <a:t>2.</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471" y="1515082"/>
            <a:ext cx="304843" cy="295316"/>
          </a:xfrm>
          <a:prstGeom prst="rect">
            <a:avLst/>
          </a:prstGeom>
        </p:spPr>
      </p:pic>
      <p:sp>
        <p:nvSpPr>
          <p:cNvPr id="25" name="TextBox 24"/>
          <p:cNvSpPr txBox="1"/>
          <p:nvPr/>
        </p:nvSpPr>
        <p:spPr>
          <a:xfrm>
            <a:off x="362310" y="3588589"/>
            <a:ext cx="8453886" cy="830997"/>
          </a:xfrm>
          <a:prstGeom prst="rect">
            <a:avLst/>
          </a:prstGeom>
          <a:noFill/>
        </p:spPr>
        <p:txBody>
          <a:bodyPr wrap="square" rtlCol="0">
            <a:spAutoFit/>
          </a:bodyPr>
          <a:lstStyle/>
          <a:p>
            <a:r>
              <a:rPr lang="en-US" sz="2400" dirty="0">
                <a:latin typeface="+mn-lt"/>
              </a:rPr>
              <a:t>From here, you can (3) view which cart is Active, (4) open your Shopping Cart, or (5) delete your Shopping Cart.</a:t>
            </a:r>
          </a:p>
        </p:txBody>
      </p:sp>
      <p:cxnSp>
        <p:nvCxnSpPr>
          <p:cNvPr id="27" name="Straight Arrow Connector 26"/>
          <p:cNvCxnSpPr/>
          <p:nvPr/>
        </p:nvCxnSpPr>
        <p:spPr>
          <a:xfrm flipH="1">
            <a:off x="7929711" y="5633026"/>
            <a:ext cx="316907" cy="1645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3961339" y="6131469"/>
            <a:ext cx="316906" cy="207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683311" y="6474543"/>
            <a:ext cx="364371" cy="1043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325976" y="6342050"/>
            <a:ext cx="359394" cy="369332"/>
          </a:xfrm>
          <a:prstGeom prst="rect">
            <a:avLst/>
          </a:prstGeom>
          <a:noFill/>
        </p:spPr>
        <p:txBody>
          <a:bodyPr wrap="none" rtlCol="0">
            <a:spAutoFit/>
          </a:bodyPr>
          <a:lstStyle/>
          <a:p>
            <a:r>
              <a:rPr lang="en-US" dirty="0">
                <a:solidFill>
                  <a:srgbClr val="FF0000"/>
                </a:solidFill>
              </a:rPr>
              <a:t>3.</a:t>
            </a:r>
          </a:p>
        </p:txBody>
      </p:sp>
      <p:sp>
        <p:nvSpPr>
          <p:cNvPr id="40" name="TextBox 39"/>
          <p:cNvSpPr txBox="1"/>
          <p:nvPr/>
        </p:nvSpPr>
        <p:spPr>
          <a:xfrm>
            <a:off x="4278245" y="6199475"/>
            <a:ext cx="359394" cy="369332"/>
          </a:xfrm>
          <a:prstGeom prst="rect">
            <a:avLst/>
          </a:prstGeom>
          <a:noFill/>
        </p:spPr>
        <p:txBody>
          <a:bodyPr wrap="none" rtlCol="0">
            <a:spAutoFit/>
          </a:bodyPr>
          <a:lstStyle/>
          <a:p>
            <a:r>
              <a:rPr lang="en-US" dirty="0">
                <a:solidFill>
                  <a:srgbClr val="FF0000"/>
                </a:solidFill>
              </a:rPr>
              <a:t>4.</a:t>
            </a:r>
          </a:p>
        </p:txBody>
      </p:sp>
      <p:sp>
        <p:nvSpPr>
          <p:cNvPr id="41" name="TextBox 40"/>
          <p:cNvSpPr txBox="1"/>
          <p:nvPr/>
        </p:nvSpPr>
        <p:spPr>
          <a:xfrm>
            <a:off x="8246618" y="5386934"/>
            <a:ext cx="359394" cy="369332"/>
          </a:xfrm>
          <a:prstGeom prst="rect">
            <a:avLst/>
          </a:prstGeom>
          <a:noFill/>
        </p:spPr>
        <p:txBody>
          <a:bodyPr wrap="none" rtlCol="0">
            <a:spAutoFit/>
          </a:bodyPr>
          <a:lstStyle/>
          <a:p>
            <a:r>
              <a:rPr lang="en-US" dirty="0">
                <a:solidFill>
                  <a:srgbClr val="FF0000"/>
                </a:solidFill>
              </a:rPr>
              <a:t>5.</a:t>
            </a:r>
          </a:p>
        </p:txBody>
      </p:sp>
    </p:spTree>
    <p:extLst>
      <p:ext uri="{BB962C8B-B14F-4D97-AF65-F5344CB8AC3E}">
        <p14:creationId xmlns:p14="http://schemas.microsoft.com/office/powerpoint/2010/main" val="395936746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1380666" y="2164319"/>
            <a:ext cx="6348162" cy="2855933"/>
          </a:xfrm>
          <a:prstGeom prst="rect">
            <a:avLst/>
          </a:prstGeom>
        </p:spPr>
      </p:pic>
      <p:sp>
        <p:nvSpPr>
          <p:cNvPr id="3" name="Content Placeholder 2"/>
          <p:cNvSpPr>
            <a:spLocks noGrp="1"/>
          </p:cNvSpPr>
          <p:nvPr>
            <p:ph idx="1"/>
          </p:nvPr>
        </p:nvSpPr>
        <p:spPr>
          <a:xfrm>
            <a:off x="392502" y="1021319"/>
            <a:ext cx="8324491" cy="5840080"/>
          </a:xfrm>
        </p:spPr>
        <p:txBody>
          <a:bodyPr/>
          <a:lstStyle/>
          <a:p>
            <a:pPr marL="0" indent="0">
              <a:buNone/>
            </a:pPr>
            <a:r>
              <a:rPr lang="en-US" sz="2100" dirty="0"/>
              <a:t>Select </a:t>
            </a:r>
            <a:r>
              <a:rPr lang="en-US" sz="2100" b="1" dirty="0"/>
              <a:t>Go to Advanced Checkout </a:t>
            </a:r>
            <a:r>
              <a:rPr lang="en-US" sz="2100" dirty="0"/>
              <a:t>which will take you to your draft requisition summary. This will prompt you to review each field of your draft requisition prior to placing the order.</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r>
              <a:rPr lang="en-US" sz="1800" b="1" i="1" dirty="0">
                <a:solidFill>
                  <a:srgbClr val="FF0000"/>
                </a:solidFill>
              </a:rPr>
              <a:t>		</a:t>
            </a:r>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8" name="Straight Arrow Connector 7"/>
          <p:cNvCxnSpPr/>
          <p:nvPr/>
        </p:nvCxnSpPr>
        <p:spPr>
          <a:xfrm>
            <a:off x="987645" y="4635615"/>
            <a:ext cx="362075" cy="2287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157662" y="5613295"/>
            <a:ext cx="6853056" cy="735750"/>
            <a:chOff x="1157662" y="5613295"/>
            <a:chExt cx="6853056" cy="735750"/>
          </a:xfrm>
        </p:grpSpPr>
        <p:pic>
          <p:nvPicPr>
            <p:cNvPr id="9" name="Picture 8"/>
            <p:cNvPicPr/>
            <p:nvPr/>
          </p:nvPicPr>
          <p:blipFill rotWithShape="1">
            <a:blip r:embed="rId5"/>
            <a:srcRect l="6156" t="14620" r="3268" b="77548"/>
            <a:stretch/>
          </p:blipFill>
          <p:spPr bwMode="auto">
            <a:xfrm>
              <a:off x="1157662" y="5613295"/>
              <a:ext cx="6853056" cy="735750"/>
            </a:xfrm>
            <a:prstGeom prst="rect">
              <a:avLst/>
            </a:prstGeom>
            <a:ln>
              <a:noFill/>
            </a:ln>
            <a:extLst>
              <a:ext uri="{53640926-AAD7-44D8-BBD7-CCE9431645EC}">
                <a14:shadowObscured xmlns:a14="http://schemas.microsoft.com/office/drawing/2010/main"/>
              </a:ext>
            </a:extLst>
          </p:spPr>
        </p:pic>
        <p:sp>
          <p:nvSpPr>
            <p:cNvPr id="12" name="Oval 11"/>
            <p:cNvSpPr/>
            <p:nvPr/>
          </p:nvSpPr>
          <p:spPr>
            <a:xfrm>
              <a:off x="4848742" y="5613770"/>
              <a:ext cx="603153" cy="20958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Oval 12"/>
          <p:cNvSpPr/>
          <p:nvPr/>
        </p:nvSpPr>
        <p:spPr>
          <a:xfrm>
            <a:off x="1366754" y="4755779"/>
            <a:ext cx="1160801" cy="30679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705983" y="5201638"/>
            <a:ext cx="5929258" cy="369332"/>
          </a:xfrm>
          <a:prstGeom prst="rect">
            <a:avLst/>
          </a:prstGeom>
          <a:solidFill>
            <a:srgbClr val="FFFF00"/>
          </a:solidFill>
        </p:spPr>
        <p:txBody>
          <a:bodyPr wrap="square" rtlCol="0">
            <a:spAutoFit/>
          </a:bodyPr>
          <a:lstStyle/>
          <a:p>
            <a:r>
              <a:rPr lang="en-US" b="1" i="1" dirty="0">
                <a:solidFill>
                  <a:srgbClr val="FF0000"/>
                </a:solidFill>
              </a:rPr>
              <a:t>Note:</a:t>
            </a:r>
            <a:r>
              <a:rPr lang="en-US" i="1" dirty="0">
                <a:solidFill>
                  <a:srgbClr val="FF0000"/>
                </a:solidFill>
              </a:rPr>
              <a:t> At this point, your requisition number will be generated.</a:t>
            </a:r>
            <a:endParaRPr lang="en-US" dirty="0"/>
          </a:p>
        </p:txBody>
      </p:sp>
    </p:spTree>
    <p:extLst>
      <p:ext uri="{BB962C8B-B14F-4D97-AF65-F5344CB8AC3E}">
        <p14:creationId xmlns:p14="http://schemas.microsoft.com/office/powerpoint/2010/main" val="1163766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General </a:t>
            </a:r>
          </a:p>
        </p:txBody>
      </p:sp>
      <p:sp>
        <p:nvSpPr>
          <p:cNvPr id="3" name="Content Placeholder 2"/>
          <p:cNvSpPr>
            <a:spLocks noGrp="1"/>
          </p:cNvSpPr>
          <p:nvPr>
            <p:ph idx="1"/>
          </p:nvPr>
        </p:nvSpPr>
        <p:spPr>
          <a:xfrm>
            <a:off x="448575" y="1082536"/>
            <a:ext cx="4373858" cy="5840080"/>
          </a:xfrm>
        </p:spPr>
        <p:txBody>
          <a:bodyPr/>
          <a:lstStyle/>
          <a:p>
            <a:pPr marL="0" indent="0">
              <a:buNone/>
            </a:pPr>
            <a:r>
              <a:rPr lang="en-US" sz="2400" dirty="0"/>
              <a:t>The </a:t>
            </a:r>
            <a:r>
              <a:rPr lang="en-US" sz="2400" b="1" u="sng" dirty="0"/>
              <a:t>General</a:t>
            </a:r>
            <a:r>
              <a:rPr lang="en-US" sz="2400" dirty="0"/>
              <a:t> section is where you can </a:t>
            </a:r>
            <a:r>
              <a:rPr lang="en-US" sz="2400" b="1" dirty="0"/>
              <a:t>edit</a:t>
            </a:r>
            <a:r>
              <a:rPr lang="en-US" sz="2400" dirty="0"/>
              <a:t>:</a:t>
            </a:r>
          </a:p>
          <a:p>
            <a:pPr marL="457200" indent="-457200">
              <a:buAutoNum type="arabicPeriod"/>
            </a:pPr>
            <a:r>
              <a:rPr lang="en-US" sz="2400" dirty="0"/>
              <a:t>Cart Name</a:t>
            </a:r>
          </a:p>
          <a:p>
            <a:pPr marL="457200" indent="-457200">
              <a:buAutoNum type="arabicPeriod"/>
            </a:pPr>
            <a:r>
              <a:rPr lang="en-US" sz="2400" dirty="0"/>
              <a:t>Priority</a:t>
            </a:r>
            <a:br>
              <a:rPr lang="en-US" sz="2400" dirty="0"/>
            </a:br>
            <a:r>
              <a:rPr lang="en-US" sz="2000" i="1" dirty="0">
                <a:solidFill>
                  <a:srgbClr val="FF0000"/>
                </a:solidFill>
              </a:rPr>
              <a:t>For </a:t>
            </a:r>
            <a:r>
              <a:rPr lang="en-US" sz="2000" b="1" i="1" dirty="0">
                <a:solidFill>
                  <a:srgbClr val="FF0000"/>
                </a:solidFill>
              </a:rPr>
              <a:t>RUSH</a:t>
            </a:r>
            <a:r>
              <a:rPr lang="en-US" sz="2000" i="1" dirty="0">
                <a:solidFill>
                  <a:srgbClr val="FF0000"/>
                </a:solidFill>
              </a:rPr>
              <a:t> orders, change priority to “Urgent”</a:t>
            </a:r>
          </a:p>
          <a:p>
            <a:pPr marL="457200" indent="-457200">
              <a:buAutoNum type="arabicPeriod"/>
            </a:pPr>
            <a:r>
              <a:rPr lang="en-US" sz="2400" dirty="0"/>
              <a:t>Description (optional)</a:t>
            </a:r>
          </a:p>
          <a:p>
            <a:pPr marL="457200" indent="-457200">
              <a:buFont typeface="Arial" charset="0"/>
              <a:buAutoNum type="arabicPeriod"/>
            </a:pPr>
            <a:r>
              <a:rPr lang="en-US" sz="2400" dirty="0"/>
              <a:t>Approver</a:t>
            </a:r>
            <a:br>
              <a:rPr lang="en-US" sz="2400" dirty="0"/>
            </a:br>
            <a:r>
              <a:rPr lang="en-US" sz="2000" i="1" dirty="0">
                <a:solidFill>
                  <a:srgbClr val="FF0000"/>
                </a:solidFill>
              </a:rPr>
              <a:t>If your default approver is out for an extended period of time and will be unavailable to approve your requisition, you can select an alternate approver from your profile values.</a:t>
            </a:r>
          </a:p>
          <a:p>
            <a:pPr marL="457200" indent="-457200">
              <a:buAutoNum type="arabicPeriod"/>
            </a:pPr>
            <a:r>
              <a:rPr lang="en-US" sz="2400" dirty="0"/>
              <a:t>Click </a:t>
            </a:r>
            <a:r>
              <a:rPr lang="en-US" sz="2400" b="1" dirty="0"/>
              <a:t>Save</a:t>
            </a:r>
            <a:r>
              <a:rPr lang="en-US" sz="2400" dirty="0"/>
              <a:t/>
            </a:r>
            <a:br>
              <a:rPr lang="en-US" sz="2400" dirty="0"/>
            </a:b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5140260" y="1199029"/>
            <a:ext cx="3567912" cy="1934763"/>
            <a:chOff x="5140260" y="1199029"/>
            <a:chExt cx="3567912" cy="1934763"/>
          </a:xfrm>
        </p:grpSpPr>
        <p:pic>
          <p:nvPicPr>
            <p:cNvPr id="14" name="Picture 13"/>
            <p:cNvPicPr/>
            <p:nvPr/>
          </p:nvPicPr>
          <p:blipFill rotWithShape="1">
            <a:blip r:embed="rId4"/>
            <a:srcRect l="6756" t="58137" r="62475" b="21919"/>
            <a:stretch/>
          </p:blipFill>
          <p:spPr bwMode="auto">
            <a:xfrm>
              <a:off x="5140260" y="1199029"/>
              <a:ext cx="3360420" cy="193476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8416165" y="1458061"/>
              <a:ext cx="292007" cy="174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5144567" y="3467551"/>
            <a:ext cx="3688715" cy="2451786"/>
            <a:chOff x="5144567" y="3467551"/>
            <a:chExt cx="3688715" cy="2451786"/>
          </a:xfrm>
        </p:grpSpPr>
        <p:pic>
          <p:nvPicPr>
            <p:cNvPr id="13" name="Picture 12"/>
            <p:cNvPicPr/>
            <p:nvPr/>
          </p:nvPicPr>
          <p:blipFill rotWithShape="1">
            <a:blip r:embed="rId5"/>
            <a:srcRect l="7026" t="60645" r="57920" b="11858"/>
            <a:stretch/>
          </p:blipFill>
          <p:spPr bwMode="auto">
            <a:xfrm>
              <a:off x="5144567" y="3467551"/>
              <a:ext cx="3440941" cy="2451786"/>
            </a:xfrm>
            <a:prstGeom prst="rect">
              <a:avLst/>
            </a:prstGeom>
            <a:ln>
              <a:noFill/>
            </a:ln>
            <a:extLst>
              <a:ext uri="{53640926-AAD7-44D8-BBD7-CCE9431645EC}">
                <a14:shadowObscured xmlns:a14="http://schemas.microsoft.com/office/drawing/2010/main"/>
              </a:ext>
            </a:extLst>
          </p:spPr>
        </p:pic>
        <p:cxnSp>
          <p:nvCxnSpPr>
            <p:cNvPr id="19" name="Straight Arrow Connector 18"/>
            <p:cNvCxnSpPr/>
            <p:nvPr/>
          </p:nvCxnSpPr>
          <p:spPr>
            <a:xfrm flipH="1" flipV="1">
              <a:off x="7802244" y="5261734"/>
              <a:ext cx="314630" cy="206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907039" y="5549329"/>
              <a:ext cx="345644" cy="1527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7926792" y="4471799"/>
              <a:ext cx="293136" cy="195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473888" y="3600953"/>
              <a:ext cx="359394" cy="369332"/>
            </a:xfrm>
            <a:prstGeom prst="rect">
              <a:avLst/>
            </a:prstGeom>
            <a:noFill/>
          </p:spPr>
          <p:txBody>
            <a:bodyPr wrap="none" rtlCol="0">
              <a:spAutoFit/>
            </a:bodyPr>
            <a:lstStyle/>
            <a:p>
              <a:r>
                <a:rPr lang="en-US" dirty="0">
                  <a:solidFill>
                    <a:srgbClr val="FF0000"/>
                  </a:solidFill>
                </a:rPr>
                <a:t>1.</a:t>
              </a:r>
            </a:p>
          </p:txBody>
        </p:sp>
        <p:sp>
          <p:nvSpPr>
            <p:cNvPr id="27" name="TextBox 26"/>
            <p:cNvSpPr txBox="1"/>
            <p:nvPr/>
          </p:nvSpPr>
          <p:spPr>
            <a:xfrm>
              <a:off x="7615513" y="3959088"/>
              <a:ext cx="359394" cy="369332"/>
            </a:xfrm>
            <a:prstGeom prst="rect">
              <a:avLst/>
            </a:prstGeom>
            <a:noFill/>
          </p:spPr>
          <p:txBody>
            <a:bodyPr wrap="none" rtlCol="0">
              <a:spAutoFit/>
            </a:bodyPr>
            <a:lstStyle/>
            <a:p>
              <a:r>
                <a:rPr lang="en-US" dirty="0">
                  <a:solidFill>
                    <a:srgbClr val="FF0000"/>
                  </a:solidFill>
                </a:rPr>
                <a:t>2.</a:t>
              </a:r>
            </a:p>
          </p:txBody>
        </p:sp>
        <p:sp>
          <p:nvSpPr>
            <p:cNvPr id="28" name="TextBox 27"/>
            <p:cNvSpPr txBox="1"/>
            <p:nvPr/>
          </p:nvSpPr>
          <p:spPr>
            <a:xfrm>
              <a:off x="8202774" y="4534266"/>
              <a:ext cx="359394" cy="369332"/>
            </a:xfrm>
            <a:prstGeom prst="rect">
              <a:avLst/>
            </a:prstGeom>
            <a:noFill/>
          </p:spPr>
          <p:txBody>
            <a:bodyPr wrap="none" rtlCol="0">
              <a:spAutoFit/>
            </a:bodyPr>
            <a:lstStyle/>
            <a:p>
              <a:r>
                <a:rPr lang="en-US" dirty="0">
                  <a:solidFill>
                    <a:srgbClr val="FF0000"/>
                  </a:solidFill>
                </a:rPr>
                <a:t>3.</a:t>
              </a:r>
            </a:p>
          </p:txBody>
        </p:sp>
        <p:sp>
          <p:nvSpPr>
            <p:cNvPr id="29" name="TextBox 28"/>
            <p:cNvSpPr txBox="1"/>
            <p:nvPr/>
          </p:nvSpPr>
          <p:spPr>
            <a:xfrm>
              <a:off x="8056771" y="5365042"/>
              <a:ext cx="359394" cy="369332"/>
            </a:xfrm>
            <a:prstGeom prst="rect">
              <a:avLst/>
            </a:prstGeom>
            <a:noFill/>
          </p:spPr>
          <p:txBody>
            <a:bodyPr wrap="none" rtlCol="0">
              <a:spAutoFit/>
            </a:bodyPr>
            <a:lstStyle/>
            <a:p>
              <a:r>
                <a:rPr lang="en-US" dirty="0">
                  <a:solidFill>
                    <a:srgbClr val="FF0000"/>
                  </a:solidFill>
                </a:rPr>
                <a:t>4.</a:t>
              </a:r>
            </a:p>
          </p:txBody>
        </p:sp>
        <p:sp>
          <p:nvSpPr>
            <p:cNvPr id="22" name="TextBox 21"/>
            <p:cNvSpPr txBox="1"/>
            <p:nvPr/>
          </p:nvSpPr>
          <p:spPr>
            <a:xfrm>
              <a:off x="5602736" y="5283684"/>
              <a:ext cx="359394" cy="369332"/>
            </a:xfrm>
            <a:prstGeom prst="rect">
              <a:avLst/>
            </a:prstGeom>
            <a:noFill/>
          </p:spPr>
          <p:txBody>
            <a:bodyPr wrap="none" rtlCol="0">
              <a:spAutoFit/>
            </a:bodyPr>
            <a:lstStyle/>
            <a:p>
              <a:r>
                <a:rPr lang="en-US" dirty="0">
                  <a:solidFill>
                    <a:srgbClr val="FF0000"/>
                  </a:solidFill>
                </a:rPr>
                <a:t>5.</a:t>
              </a:r>
            </a:p>
          </p:txBody>
        </p:sp>
        <p:cxnSp>
          <p:nvCxnSpPr>
            <p:cNvPr id="23" name="Straight Arrow Connector 22"/>
            <p:cNvCxnSpPr/>
            <p:nvPr/>
          </p:nvCxnSpPr>
          <p:spPr>
            <a:xfrm flipH="1">
              <a:off x="8219928" y="3795669"/>
              <a:ext cx="292008" cy="931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228595" y="4143754"/>
              <a:ext cx="38691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035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Shipping</a:t>
            </a:r>
          </a:p>
        </p:txBody>
      </p:sp>
      <p:sp>
        <p:nvSpPr>
          <p:cNvPr id="3" name="Content Placeholder 2"/>
          <p:cNvSpPr>
            <a:spLocks noGrp="1"/>
          </p:cNvSpPr>
          <p:nvPr>
            <p:ph idx="1"/>
          </p:nvPr>
        </p:nvSpPr>
        <p:spPr>
          <a:xfrm>
            <a:off x="4269551" y="1097405"/>
            <a:ext cx="4874449" cy="6045687"/>
          </a:xfrm>
        </p:spPr>
        <p:txBody>
          <a:bodyPr/>
          <a:lstStyle/>
          <a:p>
            <a:pPr marL="0" indent="0">
              <a:buNone/>
            </a:pPr>
            <a:r>
              <a:rPr lang="en-US" sz="2400" dirty="0"/>
              <a:t>The </a:t>
            </a:r>
            <a:r>
              <a:rPr lang="en-US" sz="2400" b="1" u="sng" dirty="0"/>
              <a:t>Shipping</a:t>
            </a:r>
            <a:r>
              <a:rPr lang="en-US" sz="2400" dirty="0"/>
              <a:t> section is where you can </a:t>
            </a:r>
            <a:r>
              <a:rPr lang="en-US" sz="2400" b="1" dirty="0"/>
              <a:t>edit</a:t>
            </a:r>
            <a:r>
              <a:rPr lang="en-US" sz="2400" dirty="0"/>
              <a:t>:</a:t>
            </a:r>
          </a:p>
          <a:p>
            <a:pPr marL="457200" indent="-457200">
              <a:buAutoNum type="arabicPeriod"/>
            </a:pPr>
            <a:r>
              <a:rPr lang="en-US" sz="2400" dirty="0"/>
              <a:t>Ship to address </a:t>
            </a:r>
            <a:endParaRPr lang="en-US" sz="2400" i="1" dirty="0"/>
          </a:p>
          <a:p>
            <a:pPr marL="457200" indent="-457200">
              <a:buFont typeface="Arial" charset="0"/>
              <a:buAutoNum type="arabicPeriod"/>
            </a:pPr>
            <a:r>
              <a:rPr lang="en-US" sz="2400" dirty="0"/>
              <a:t>Delivery Options</a:t>
            </a:r>
            <a:br>
              <a:rPr lang="en-US" sz="2400" dirty="0"/>
            </a:br>
            <a:r>
              <a:rPr lang="en-US" sz="2000" i="1" dirty="0">
                <a:solidFill>
                  <a:srgbClr val="FF0000"/>
                </a:solidFill>
              </a:rPr>
              <a:t>For </a:t>
            </a:r>
            <a:r>
              <a:rPr lang="en-US" sz="2000" b="1" i="1" dirty="0">
                <a:solidFill>
                  <a:srgbClr val="FF0000"/>
                </a:solidFill>
              </a:rPr>
              <a:t>RUSH</a:t>
            </a:r>
            <a:r>
              <a:rPr lang="en-US" sz="2000" i="1" dirty="0">
                <a:solidFill>
                  <a:srgbClr val="FF0000"/>
                </a:solidFill>
              </a:rPr>
              <a:t> orders, select “Expedite” and provide a need-by date in the “Delivery Date” field</a:t>
            </a:r>
            <a:endParaRPr lang="en-US" sz="2000" dirty="0"/>
          </a:p>
          <a:p>
            <a:pPr marL="457200" indent="-457200">
              <a:buAutoNum type="arabicPeriod"/>
            </a:pPr>
            <a:r>
              <a:rPr lang="en-US" sz="2400" dirty="0"/>
              <a:t>Click </a:t>
            </a:r>
            <a:r>
              <a:rPr lang="en-US" sz="2400" b="1" dirty="0"/>
              <a:t>Save</a:t>
            </a:r>
            <a:r>
              <a:rPr lang="en-US" sz="2100" dirty="0"/>
              <a:t/>
            </a:r>
            <a:br>
              <a:rPr lang="en-US" sz="2100" dirty="0"/>
            </a:b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5236279" y="4286399"/>
            <a:ext cx="3111380" cy="2263420"/>
            <a:chOff x="5133754" y="1061764"/>
            <a:chExt cx="3111380" cy="2263420"/>
          </a:xfrm>
        </p:grpSpPr>
        <p:pic>
          <p:nvPicPr>
            <p:cNvPr id="22" name="Picture 21"/>
            <p:cNvPicPr/>
            <p:nvPr/>
          </p:nvPicPr>
          <p:blipFill rotWithShape="1">
            <a:blip r:embed="rId4"/>
            <a:srcRect l="36794" t="55659" r="34114" b="14441"/>
            <a:stretch/>
          </p:blipFill>
          <p:spPr bwMode="auto">
            <a:xfrm>
              <a:off x="5133754" y="1082536"/>
              <a:ext cx="2565924" cy="2242648"/>
            </a:xfrm>
            <a:prstGeom prst="rect">
              <a:avLst/>
            </a:prstGeom>
            <a:ln>
              <a:noFill/>
            </a:ln>
            <a:extLst>
              <a:ext uri="{53640926-AAD7-44D8-BBD7-CCE9431645EC}">
                <a14:shadowObscured xmlns:a14="http://schemas.microsoft.com/office/drawing/2010/main"/>
              </a:ext>
            </a:extLst>
          </p:spPr>
        </p:pic>
        <p:cxnSp>
          <p:nvCxnSpPr>
            <p:cNvPr id="24" name="Straight Arrow Connector 23"/>
            <p:cNvCxnSpPr/>
            <p:nvPr/>
          </p:nvCxnSpPr>
          <p:spPr>
            <a:xfrm flipH="1">
              <a:off x="7659828" y="2457973"/>
              <a:ext cx="270451" cy="1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885740" y="1061764"/>
              <a:ext cx="359394" cy="369332"/>
            </a:xfrm>
            <a:prstGeom prst="rect">
              <a:avLst/>
            </a:prstGeom>
            <a:noFill/>
          </p:spPr>
          <p:txBody>
            <a:bodyPr wrap="none" rtlCol="0">
              <a:spAutoFit/>
            </a:bodyPr>
            <a:lstStyle/>
            <a:p>
              <a:r>
                <a:rPr lang="en-US" dirty="0">
                  <a:solidFill>
                    <a:srgbClr val="FF0000"/>
                  </a:solidFill>
                </a:rPr>
                <a:t>1.</a:t>
              </a:r>
            </a:p>
          </p:txBody>
        </p:sp>
        <p:sp>
          <p:nvSpPr>
            <p:cNvPr id="30" name="TextBox 29"/>
            <p:cNvSpPr txBox="1"/>
            <p:nvPr/>
          </p:nvSpPr>
          <p:spPr>
            <a:xfrm>
              <a:off x="7885740" y="2177942"/>
              <a:ext cx="359394" cy="369332"/>
            </a:xfrm>
            <a:prstGeom prst="rect">
              <a:avLst/>
            </a:prstGeom>
            <a:noFill/>
          </p:spPr>
          <p:txBody>
            <a:bodyPr wrap="square" rtlCol="0">
              <a:spAutoFit/>
            </a:bodyPr>
            <a:lstStyle/>
            <a:p>
              <a:r>
                <a:rPr lang="en-US" dirty="0">
                  <a:solidFill>
                    <a:srgbClr val="FF0000"/>
                  </a:solidFill>
                </a:rPr>
                <a:t>2.</a:t>
              </a:r>
            </a:p>
          </p:txBody>
        </p:sp>
        <p:cxnSp>
          <p:nvCxnSpPr>
            <p:cNvPr id="14" name="Straight Arrow Connector 13"/>
            <p:cNvCxnSpPr/>
            <p:nvPr/>
          </p:nvCxnSpPr>
          <p:spPr>
            <a:xfrm flipH="1">
              <a:off x="7661867" y="1316593"/>
              <a:ext cx="270451" cy="1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311179" y="1082536"/>
            <a:ext cx="3530471" cy="5679532"/>
            <a:chOff x="311179" y="1082536"/>
            <a:chExt cx="3530471" cy="5679532"/>
          </a:xfrm>
        </p:grpSpPr>
        <p:pic>
          <p:nvPicPr>
            <p:cNvPr id="23" name="Picture 22"/>
            <p:cNvPicPr/>
            <p:nvPr/>
          </p:nvPicPr>
          <p:blipFill rotWithShape="1">
            <a:blip r:embed="rId5"/>
            <a:srcRect l="10273" t="20533" r="25601" b="9517"/>
            <a:stretch/>
          </p:blipFill>
          <p:spPr bwMode="auto">
            <a:xfrm>
              <a:off x="311179" y="1082536"/>
              <a:ext cx="3530471" cy="5679532"/>
            </a:xfrm>
            <a:prstGeom prst="rect">
              <a:avLst/>
            </a:prstGeom>
            <a:ln>
              <a:noFill/>
            </a:ln>
            <a:extLst>
              <a:ext uri="{53640926-AAD7-44D8-BBD7-CCE9431645EC}">
                <a14:shadowObscured xmlns:a14="http://schemas.microsoft.com/office/drawing/2010/main"/>
              </a:ext>
            </a:extLst>
          </p:spPr>
        </p:pic>
        <p:sp>
          <p:nvSpPr>
            <p:cNvPr id="5" name="Oval 4"/>
            <p:cNvSpPr/>
            <p:nvPr/>
          </p:nvSpPr>
          <p:spPr>
            <a:xfrm>
              <a:off x="2157298" y="1558700"/>
              <a:ext cx="603153" cy="20958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606550" y="6045200"/>
              <a:ext cx="696024"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CLYINDERS</a:t>
              </a:r>
            </a:p>
          </p:txBody>
        </p:sp>
      </p:grpSp>
    </p:spTree>
    <p:extLst>
      <p:ext uri="{BB962C8B-B14F-4D97-AF65-F5344CB8AC3E}">
        <p14:creationId xmlns:p14="http://schemas.microsoft.com/office/powerpoint/2010/main" val="282364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736338" y="4184899"/>
            <a:ext cx="2876244" cy="1757705"/>
          </a:xfrm>
          <a:prstGeom prst="rect">
            <a:avLst/>
          </a:prstGeom>
        </p:spPr>
      </p:pic>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Billing &amp; Supplier Info</a:t>
            </a:r>
          </a:p>
        </p:txBody>
      </p:sp>
      <p:sp>
        <p:nvSpPr>
          <p:cNvPr id="3" name="Content Placeholder 2"/>
          <p:cNvSpPr>
            <a:spLocks noGrp="1"/>
          </p:cNvSpPr>
          <p:nvPr>
            <p:ph idx="1"/>
          </p:nvPr>
        </p:nvSpPr>
        <p:spPr>
          <a:xfrm>
            <a:off x="311048" y="1188043"/>
            <a:ext cx="4267421" cy="5840080"/>
          </a:xfrm>
        </p:spPr>
        <p:txBody>
          <a:bodyPr/>
          <a:lstStyle/>
          <a:p>
            <a:pPr marL="0" indent="0">
              <a:buNone/>
            </a:pPr>
            <a:r>
              <a:rPr lang="en-US" sz="2400" dirty="0"/>
              <a:t>The </a:t>
            </a:r>
            <a:r>
              <a:rPr lang="en-US" sz="2400" b="1" u="sng" dirty="0"/>
              <a:t>Billing</a:t>
            </a:r>
            <a:r>
              <a:rPr lang="en-US" sz="2400" dirty="0"/>
              <a:t> section indicates on the PO to the supplier where to send their invoice. This section will never need to be modified. </a:t>
            </a:r>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8" name="Straight Arrow Connector 7"/>
          <p:cNvCxnSpPr/>
          <p:nvPr/>
        </p:nvCxnSpPr>
        <p:spPr>
          <a:xfrm>
            <a:off x="2963008" y="3886200"/>
            <a:ext cx="228420" cy="5973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274551" y="3504953"/>
            <a:ext cx="2338031" cy="369332"/>
          </a:xfrm>
          <a:prstGeom prst="rect">
            <a:avLst/>
          </a:prstGeom>
          <a:noFill/>
        </p:spPr>
        <p:txBody>
          <a:bodyPr wrap="square" rtlCol="0">
            <a:spAutoFit/>
          </a:bodyPr>
          <a:lstStyle/>
          <a:p>
            <a:r>
              <a:rPr lang="en-US" i="1" dirty="0">
                <a:solidFill>
                  <a:srgbClr val="FF0000"/>
                </a:solidFill>
                <a:latin typeface="+mj-lt"/>
              </a:rPr>
              <a:t>Please do not edit</a:t>
            </a:r>
          </a:p>
        </p:txBody>
      </p:sp>
      <p:sp>
        <p:nvSpPr>
          <p:cNvPr id="12" name="Content Placeholder 2"/>
          <p:cNvSpPr txBox="1">
            <a:spLocks/>
          </p:cNvSpPr>
          <p:nvPr/>
        </p:nvSpPr>
        <p:spPr>
          <a:xfrm>
            <a:off x="4659923" y="1188043"/>
            <a:ext cx="4267421" cy="584008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a:t>The </a:t>
            </a:r>
            <a:r>
              <a:rPr lang="en-US" sz="2400" b="1" u="sng" dirty="0"/>
              <a:t>Supplier Info</a:t>
            </a:r>
            <a:r>
              <a:rPr lang="en-US" sz="2400" dirty="0"/>
              <a:t> section should have your Default Dept. Code. If not, manually enter your Dept. Code for this order.</a:t>
            </a:r>
          </a:p>
          <a:p>
            <a:pPr marL="400050" lvl="1" indent="0">
              <a:buFont typeface="Arial" charset="0"/>
              <a:buNone/>
            </a:pPr>
            <a:endParaRPr lang="en-US" sz="2000" dirty="0"/>
          </a:p>
          <a:p>
            <a:pPr marL="400050" lvl="1" indent="0">
              <a:buFont typeface="Arial" charset="0"/>
              <a:buNone/>
            </a:pPr>
            <a:endParaRPr lang="en-US" sz="10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p:txBody>
      </p:sp>
      <p:grpSp>
        <p:nvGrpSpPr>
          <p:cNvPr id="6" name="Group 5"/>
          <p:cNvGrpSpPr/>
          <p:nvPr/>
        </p:nvGrpSpPr>
        <p:grpSpPr>
          <a:xfrm>
            <a:off x="4784462" y="3387822"/>
            <a:ext cx="3990611" cy="2481263"/>
            <a:chOff x="4784462" y="3387822"/>
            <a:chExt cx="3990611" cy="2481263"/>
          </a:xfrm>
        </p:grpSpPr>
        <p:pic>
          <p:nvPicPr>
            <p:cNvPr id="13" name="Picture 12"/>
            <p:cNvPicPr/>
            <p:nvPr/>
          </p:nvPicPr>
          <p:blipFill rotWithShape="1">
            <a:blip r:embed="rId5"/>
            <a:srcRect l="52086" t="57820" r="3910" b="16019"/>
            <a:stretch/>
          </p:blipFill>
          <p:spPr bwMode="auto">
            <a:xfrm>
              <a:off x="4784462" y="3387822"/>
              <a:ext cx="3584355" cy="2481263"/>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flipH="1">
              <a:off x="6428955" y="3640486"/>
              <a:ext cx="467750" cy="820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8307323" y="3599479"/>
              <a:ext cx="467750" cy="820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403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993" t="2490"/>
          <a:stretch/>
        </p:blipFill>
        <p:spPr>
          <a:xfrm>
            <a:off x="179756" y="3799176"/>
            <a:ext cx="3264632" cy="1892300"/>
          </a:xfrm>
          <a:prstGeom prst="rect">
            <a:avLst/>
          </a:prstGeom>
        </p:spPr>
      </p:pic>
      <p:pic>
        <p:nvPicPr>
          <p:cNvPr id="2" name="Picture 1"/>
          <p:cNvPicPr>
            <a:picLocks noChangeAspect="1"/>
          </p:cNvPicPr>
          <p:nvPr/>
        </p:nvPicPr>
        <p:blipFill>
          <a:blip r:embed="rId5"/>
          <a:stretch>
            <a:fillRect/>
          </a:stretch>
        </p:blipFill>
        <p:spPr>
          <a:xfrm>
            <a:off x="179756" y="1608013"/>
            <a:ext cx="3286125" cy="1676400"/>
          </a:xfrm>
          <a:prstGeom prst="rect">
            <a:avLst/>
          </a:prstGeom>
        </p:spPr>
      </p:pic>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Internal Info</a:t>
            </a:r>
          </a:p>
        </p:txBody>
      </p:sp>
      <p:sp>
        <p:nvSpPr>
          <p:cNvPr id="3" name="Content Placeholder 2"/>
          <p:cNvSpPr>
            <a:spLocks noGrp="1"/>
          </p:cNvSpPr>
          <p:nvPr>
            <p:ph idx="1"/>
          </p:nvPr>
        </p:nvSpPr>
        <p:spPr>
          <a:xfrm>
            <a:off x="3677380" y="978106"/>
            <a:ext cx="5345852" cy="5840080"/>
          </a:xfrm>
        </p:spPr>
        <p:txBody>
          <a:bodyPr/>
          <a:lstStyle/>
          <a:p>
            <a:pPr marL="0" indent="0" algn="ctr">
              <a:buNone/>
            </a:pPr>
            <a:r>
              <a:rPr lang="en-US" sz="2100" dirty="0"/>
              <a:t>The </a:t>
            </a:r>
            <a:r>
              <a:rPr lang="en-US" sz="2100" b="1" u="sng" dirty="0"/>
              <a:t>Internal Info</a:t>
            </a:r>
            <a:r>
              <a:rPr lang="en-US" sz="2100" b="1" dirty="0"/>
              <a:t> </a:t>
            </a:r>
            <a:r>
              <a:rPr lang="en-US" sz="2100" dirty="0"/>
              <a:t>section is where you can:</a:t>
            </a:r>
          </a:p>
          <a:p>
            <a:pPr marL="457200" indent="-457200">
              <a:buAutoNum type="arabicPeriod"/>
            </a:pPr>
            <a:r>
              <a:rPr lang="en-US" sz="2100" dirty="0"/>
              <a:t>Add Internal Attachments</a:t>
            </a:r>
          </a:p>
          <a:p>
            <a:pPr marL="0" indent="0" algn="ctr">
              <a:buNone/>
            </a:pPr>
            <a:r>
              <a:rPr lang="en-US" sz="2100" b="1" dirty="0"/>
              <a:t>Edit</a:t>
            </a:r>
            <a:r>
              <a:rPr lang="en-US" sz="2100" dirty="0"/>
              <a:t> and:</a:t>
            </a:r>
          </a:p>
          <a:p>
            <a:pPr marL="457200" indent="-457200">
              <a:buFont typeface="+mj-lt"/>
              <a:buAutoNum type="arabicPeriod" startAt="2"/>
            </a:pPr>
            <a:r>
              <a:rPr lang="en-US" sz="2100" dirty="0"/>
              <a:t>Add an Internal Note</a:t>
            </a:r>
            <a:br>
              <a:rPr lang="en-US" sz="2100" dirty="0"/>
            </a:br>
            <a:r>
              <a:rPr lang="en-US" sz="1800" i="1" dirty="0"/>
              <a:t>Note: Internal Note &amp; Attachments will only be viewed by Caltech personnel</a:t>
            </a:r>
          </a:p>
          <a:p>
            <a:pPr marL="0" indent="0">
              <a:buNone/>
            </a:pPr>
            <a:endParaRPr lang="en-US" sz="1800" i="1" dirty="0"/>
          </a:p>
          <a:p>
            <a:pPr marL="0" indent="0">
              <a:buNone/>
            </a:pPr>
            <a:r>
              <a:rPr lang="en-US" sz="2100" dirty="0"/>
              <a:t>3. 	Certify Equipment Screening</a:t>
            </a:r>
            <a:br>
              <a:rPr lang="en-US" sz="2100" dirty="0"/>
            </a:br>
            <a:r>
              <a:rPr lang="en-US" sz="2100" dirty="0"/>
              <a:t>	</a:t>
            </a:r>
            <a:r>
              <a:rPr lang="en-US" sz="1400" i="1" dirty="0">
                <a:solidFill>
                  <a:srgbClr val="FF0000"/>
                </a:solidFill>
              </a:rPr>
              <a:t>Only required if </a:t>
            </a:r>
            <a:r>
              <a:rPr lang="en-US" sz="1400" b="1" i="1" u="sng" dirty="0">
                <a:solidFill>
                  <a:srgbClr val="FF0000"/>
                </a:solidFill>
              </a:rPr>
              <a:t>all three</a:t>
            </a:r>
            <a:r>
              <a:rPr lang="en-US" sz="1400" b="1" i="1" dirty="0">
                <a:solidFill>
                  <a:srgbClr val="FF0000"/>
                </a:solidFill>
              </a:rPr>
              <a:t> </a:t>
            </a:r>
            <a:r>
              <a:rPr lang="en-US" sz="1400" i="1" dirty="0">
                <a:solidFill>
                  <a:srgbClr val="FF0000"/>
                </a:solidFill>
              </a:rPr>
              <a:t>of the following criteria are met: </a:t>
            </a:r>
            <a:br>
              <a:rPr lang="en-US" sz="1400" i="1" dirty="0">
                <a:solidFill>
                  <a:srgbClr val="FF0000"/>
                </a:solidFill>
              </a:rPr>
            </a:br>
            <a:r>
              <a:rPr lang="en-US" sz="1400" i="1" dirty="0">
                <a:solidFill>
                  <a:srgbClr val="FF0000"/>
                </a:solidFill>
              </a:rPr>
              <a:t>		</a:t>
            </a:r>
            <a:r>
              <a:rPr lang="en-US" sz="1400" b="1" i="1" dirty="0">
                <a:solidFill>
                  <a:srgbClr val="FF0000"/>
                </a:solidFill>
              </a:rPr>
              <a:t>(1) </a:t>
            </a:r>
            <a:r>
              <a:rPr lang="en-US" sz="1400" i="1" dirty="0">
                <a:solidFill>
                  <a:srgbClr val="FF0000"/>
                </a:solidFill>
              </a:rPr>
              <a:t>$10K or more</a:t>
            </a:r>
            <a:br>
              <a:rPr lang="en-US" sz="1400" i="1" dirty="0">
                <a:solidFill>
                  <a:srgbClr val="FF0000"/>
                </a:solidFill>
              </a:rPr>
            </a:br>
            <a:r>
              <a:rPr lang="en-US" sz="1400" i="1" dirty="0">
                <a:solidFill>
                  <a:srgbClr val="FF0000"/>
                </a:solidFill>
              </a:rPr>
              <a:t>		</a:t>
            </a:r>
            <a:r>
              <a:rPr lang="en-US" sz="1400" b="1" i="1" dirty="0">
                <a:solidFill>
                  <a:srgbClr val="FF0000"/>
                </a:solidFill>
              </a:rPr>
              <a:t>(2) </a:t>
            </a:r>
            <a:r>
              <a:rPr lang="en-US" sz="1400" i="1" dirty="0">
                <a:solidFill>
                  <a:srgbClr val="FF0000"/>
                </a:solidFill>
              </a:rPr>
              <a:t>Classified as “Equipment”</a:t>
            </a:r>
            <a:br>
              <a:rPr lang="en-US" sz="1400" i="1" dirty="0">
                <a:solidFill>
                  <a:srgbClr val="FF0000"/>
                </a:solidFill>
              </a:rPr>
            </a:br>
            <a:r>
              <a:rPr lang="en-US" sz="1400" i="1" dirty="0">
                <a:solidFill>
                  <a:srgbClr val="FF0000"/>
                </a:solidFill>
              </a:rPr>
              <a:t>		</a:t>
            </a:r>
            <a:r>
              <a:rPr lang="en-US" sz="1400" b="1" i="1" dirty="0">
                <a:solidFill>
                  <a:srgbClr val="FF0000"/>
                </a:solidFill>
              </a:rPr>
              <a:t>(3) </a:t>
            </a:r>
            <a:r>
              <a:rPr lang="en-US" sz="1400" i="1" dirty="0">
                <a:solidFill>
                  <a:srgbClr val="FF0000"/>
                </a:solidFill>
              </a:rPr>
              <a:t>Federally funded</a:t>
            </a:r>
            <a:br>
              <a:rPr lang="en-US" sz="1400" i="1" dirty="0">
                <a:solidFill>
                  <a:srgbClr val="FF0000"/>
                </a:solidFill>
              </a:rPr>
            </a:br>
            <a:r>
              <a:rPr lang="en-US" sz="1400" i="1" dirty="0">
                <a:solidFill>
                  <a:srgbClr val="FF0000"/>
                </a:solidFill>
              </a:rPr>
              <a:t>	Once you have completed the screening (if required), select 	“Yes”.</a:t>
            </a:r>
            <a:endParaRPr lang="en-US" sz="1400" dirty="0"/>
          </a:p>
          <a:p>
            <a:pPr marL="0" indent="0">
              <a:buNone/>
            </a:pPr>
            <a:r>
              <a:rPr lang="en-US" sz="2100" dirty="0"/>
              <a:t>4. 	Click </a:t>
            </a:r>
            <a:r>
              <a:rPr lang="en-US" sz="2100" b="1" dirty="0"/>
              <a:t>Save</a:t>
            </a:r>
            <a:r>
              <a:rPr lang="en-US" sz="2100" dirty="0"/>
              <a:t/>
            </a:r>
            <a:br>
              <a:rPr lang="en-US" sz="2100" dirty="0"/>
            </a:br>
            <a:endParaRPr lang="en-US" sz="900" i="1" dirty="0"/>
          </a:p>
          <a:p>
            <a:pPr marL="0" indent="0">
              <a:buNone/>
            </a:pPr>
            <a:r>
              <a:rPr lang="en-US" sz="1800" dirty="0"/>
              <a:t>*You will need to </a:t>
            </a:r>
            <a:r>
              <a:rPr lang="en-US" sz="1800" b="1" dirty="0"/>
              <a:t>View/edit by line item </a:t>
            </a:r>
            <a:r>
              <a:rPr lang="en-US" sz="1800" dirty="0"/>
              <a:t>if tax status varies per line (i.e. line 1 is “supplies” </a:t>
            </a:r>
            <a:br>
              <a:rPr lang="en-US" sz="1800" dirty="0"/>
            </a:br>
            <a:r>
              <a:rPr lang="en-US" sz="1800" dirty="0"/>
              <a:t>and line 2 is “fees”) </a:t>
            </a: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6" name="Straight Arrow Connector 15"/>
          <p:cNvCxnSpPr/>
          <p:nvPr/>
        </p:nvCxnSpPr>
        <p:spPr>
          <a:xfrm flipH="1">
            <a:off x="1362678" y="2561822"/>
            <a:ext cx="305475" cy="1495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616637" y="2303861"/>
            <a:ext cx="357587" cy="369332"/>
          </a:xfrm>
          <a:prstGeom prst="rect">
            <a:avLst/>
          </a:prstGeom>
          <a:noFill/>
        </p:spPr>
        <p:txBody>
          <a:bodyPr wrap="square" rtlCol="0">
            <a:spAutoFit/>
          </a:bodyPr>
          <a:lstStyle/>
          <a:p>
            <a:r>
              <a:rPr lang="en-US" dirty="0">
                <a:solidFill>
                  <a:srgbClr val="FF0000"/>
                </a:solidFill>
              </a:rPr>
              <a:t>1.</a:t>
            </a:r>
          </a:p>
        </p:txBody>
      </p:sp>
      <p:sp>
        <p:nvSpPr>
          <p:cNvPr id="26" name="Oval 25"/>
          <p:cNvSpPr/>
          <p:nvPr/>
        </p:nvSpPr>
        <p:spPr>
          <a:xfrm>
            <a:off x="2979047" y="1886307"/>
            <a:ext cx="543449" cy="260083"/>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672198" y="4668253"/>
            <a:ext cx="467338" cy="804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10114" y="4564047"/>
            <a:ext cx="359394" cy="369332"/>
          </a:xfrm>
          <a:prstGeom prst="rect">
            <a:avLst/>
          </a:prstGeom>
          <a:noFill/>
        </p:spPr>
        <p:txBody>
          <a:bodyPr wrap="none" rtlCol="0">
            <a:spAutoFit/>
          </a:bodyPr>
          <a:lstStyle/>
          <a:p>
            <a:r>
              <a:rPr lang="en-US" dirty="0">
                <a:solidFill>
                  <a:srgbClr val="FF0000"/>
                </a:solidFill>
              </a:rPr>
              <a:t>2.</a:t>
            </a:r>
          </a:p>
        </p:txBody>
      </p:sp>
      <p:cxnSp>
        <p:nvCxnSpPr>
          <p:cNvPr id="29" name="Straight Arrow Connector 28"/>
          <p:cNvCxnSpPr/>
          <p:nvPr/>
        </p:nvCxnSpPr>
        <p:spPr>
          <a:xfrm flipH="1" flipV="1">
            <a:off x="2674101" y="5355474"/>
            <a:ext cx="304946" cy="1470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979047" y="5355474"/>
            <a:ext cx="359394" cy="369332"/>
          </a:xfrm>
          <a:prstGeom prst="rect">
            <a:avLst/>
          </a:prstGeom>
          <a:noFill/>
        </p:spPr>
        <p:txBody>
          <a:bodyPr wrap="square" rtlCol="0">
            <a:spAutoFit/>
          </a:bodyPr>
          <a:lstStyle/>
          <a:p>
            <a:r>
              <a:rPr lang="en-US" dirty="0">
                <a:solidFill>
                  <a:srgbClr val="FF0000"/>
                </a:solidFill>
              </a:rPr>
              <a:t>3.</a:t>
            </a:r>
          </a:p>
        </p:txBody>
      </p:sp>
    </p:spTree>
    <p:extLst>
      <p:ext uri="{BB962C8B-B14F-4D97-AF65-F5344CB8AC3E}">
        <p14:creationId xmlns:p14="http://schemas.microsoft.com/office/powerpoint/2010/main" val="1196802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66" y="967155"/>
            <a:ext cx="9022896" cy="5823576"/>
          </a:xfrm>
        </p:spPr>
        <p:txBody>
          <a:bodyPr/>
          <a:lstStyle/>
          <a:p>
            <a:pPr marL="0" indent="0">
              <a:buNone/>
            </a:pPr>
            <a:r>
              <a:rPr lang="en-US" sz="2100" dirty="0"/>
              <a:t>The </a:t>
            </a:r>
            <a:r>
              <a:rPr lang="en-US" sz="2100" b="1" u="sng" dirty="0"/>
              <a:t>POETA Codes</a:t>
            </a:r>
            <a:r>
              <a:rPr lang="en-US" sz="2100" dirty="0"/>
              <a:t> section allows you to </a:t>
            </a:r>
            <a:r>
              <a:rPr lang="en-US" sz="2100" b="1" dirty="0"/>
              <a:t>edit</a:t>
            </a:r>
            <a:r>
              <a:rPr lang="en-US" sz="2100" dirty="0"/>
              <a:t> the PTA and Expenditure Type at the header level or </a:t>
            </a:r>
            <a:r>
              <a:rPr lang="en-US" sz="2100" b="1" dirty="0"/>
              <a:t>View/edit by line item </a:t>
            </a:r>
            <a:r>
              <a:rPr lang="en-US" sz="2100" dirty="0"/>
              <a:t>(line level).</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400" dirty="0"/>
          </a:p>
          <a:p>
            <a:pPr marL="0" indent="0">
              <a:buNone/>
            </a:pPr>
            <a:endParaRPr lang="en-US" sz="400" dirty="0"/>
          </a:p>
          <a:p>
            <a:pPr marL="0" indent="0">
              <a:buNone/>
            </a:pPr>
            <a:endParaRPr lang="en-US" sz="400" dirty="0"/>
          </a:p>
          <a:p>
            <a:pPr marL="0" indent="0">
              <a:buNone/>
            </a:pPr>
            <a:r>
              <a:rPr lang="en-US" sz="2000" dirty="0"/>
              <a:t>If you wish to split the POETA (i.e. 50/50, 60/40), select </a:t>
            </a:r>
            <a:r>
              <a:rPr lang="en-US" sz="2000" b="1" dirty="0"/>
              <a:t>add split </a:t>
            </a:r>
            <a:r>
              <a:rPr lang="en-US" sz="2000" dirty="0"/>
              <a:t>and fill in the desired POETA information. </a:t>
            </a:r>
          </a:p>
          <a:p>
            <a:pPr marL="0" indent="0">
              <a:buNone/>
            </a:pPr>
            <a:endParaRPr lang="en-US" sz="800" i="1" dirty="0">
              <a:solidFill>
                <a:srgbClr val="FF0000"/>
              </a:solidFill>
            </a:endParaRPr>
          </a:p>
          <a:p>
            <a:pPr marL="0" indent="0">
              <a:spcBef>
                <a:spcPts val="0"/>
              </a:spcBef>
              <a:buNone/>
            </a:pPr>
            <a:r>
              <a:rPr lang="en-US" sz="1800" b="1" i="1" dirty="0">
                <a:solidFill>
                  <a:srgbClr val="FF0000"/>
                </a:solidFill>
              </a:rPr>
              <a:t>Note: </a:t>
            </a:r>
            <a:r>
              <a:rPr lang="en-US" sz="1800" i="1" dirty="0">
                <a:solidFill>
                  <a:srgbClr val="FF0000"/>
                </a:solidFill>
              </a:rPr>
              <a:t>You cannot split a line item using awards with different equipment title </a:t>
            </a:r>
          </a:p>
          <a:p>
            <a:pPr marL="0" indent="0">
              <a:spcBef>
                <a:spcPts val="0"/>
              </a:spcBef>
              <a:buNone/>
            </a:pPr>
            <a:r>
              <a:rPr lang="en-US" sz="1800" i="1" dirty="0">
                <a:solidFill>
                  <a:srgbClr val="FF0000"/>
                </a:solidFill>
              </a:rPr>
              <a:t>information (i.e. Title to Caltech and Title to Government). </a:t>
            </a:r>
            <a:endParaRPr lang="en-US" sz="1800" b="1" i="1" dirty="0">
              <a:solidFill>
                <a:srgbClr val="FF0000"/>
              </a:solidFill>
            </a:endParaRPr>
          </a:p>
          <a:p>
            <a:pPr marL="400050" lvl="1" indent="0">
              <a:buNone/>
            </a:pPr>
            <a:endParaRPr lang="en-US" sz="2000" dirty="0"/>
          </a:p>
          <a:p>
            <a:pPr marL="400050" lvl="1"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15362" name="Title 4"/>
          <p:cNvSpPr>
            <a:spLocks noGrp="1"/>
          </p:cNvSpPr>
          <p:nvPr>
            <p:ph type="title"/>
          </p:nvPr>
        </p:nvSpPr>
        <p:spPr bwMode="auto">
          <a:xfrm>
            <a:off x="86265" y="351114"/>
            <a:ext cx="8936966" cy="698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POETA Codes</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16416" y="3218824"/>
            <a:ext cx="9108832" cy="1714190"/>
            <a:chOff x="16416" y="3218824"/>
            <a:chExt cx="9108832" cy="1714190"/>
          </a:xfrm>
        </p:grpSpPr>
        <p:pic>
          <p:nvPicPr>
            <p:cNvPr id="10" name="Picture 9"/>
            <p:cNvPicPr/>
            <p:nvPr/>
          </p:nvPicPr>
          <p:blipFill rotWithShape="1">
            <a:blip r:embed="rId4"/>
            <a:srcRect l="2646" t="47151" r="6627" b="28771"/>
            <a:stretch/>
          </p:blipFill>
          <p:spPr bwMode="auto">
            <a:xfrm>
              <a:off x="16416" y="3218824"/>
              <a:ext cx="9108832" cy="1714190"/>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a:off x="8457316" y="3330917"/>
              <a:ext cx="268652" cy="1739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17499" y="3252060"/>
              <a:ext cx="289540" cy="1934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466557" y="1393391"/>
            <a:ext cx="7679943" cy="1705106"/>
            <a:chOff x="1466557" y="1393391"/>
            <a:chExt cx="7679943" cy="1705106"/>
          </a:xfrm>
        </p:grpSpPr>
        <p:pic>
          <p:nvPicPr>
            <p:cNvPr id="9" name="Picture 8"/>
            <p:cNvPicPr/>
            <p:nvPr/>
          </p:nvPicPr>
          <p:blipFill rotWithShape="1">
            <a:blip r:embed="rId5"/>
            <a:srcRect l="6973" t="51966" r="2954" b="32222"/>
            <a:stretch/>
          </p:blipFill>
          <p:spPr bwMode="auto">
            <a:xfrm>
              <a:off x="1466557" y="1787004"/>
              <a:ext cx="6428935" cy="1311493"/>
            </a:xfrm>
            <a:prstGeom prst="rect">
              <a:avLst/>
            </a:prstGeom>
            <a:ln>
              <a:noFill/>
            </a:ln>
            <a:extLst>
              <a:ext uri="{53640926-AAD7-44D8-BBD7-CCE9431645EC}">
                <a14:shadowObscured xmlns:a14="http://schemas.microsoft.com/office/drawing/2010/main"/>
              </a:ext>
            </a:extLst>
          </p:spPr>
        </p:pic>
        <p:cxnSp>
          <p:nvCxnSpPr>
            <p:cNvPr id="11" name="Straight Arrow Connector 10"/>
            <p:cNvCxnSpPr/>
            <p:nvPr/>
          </p:nvCxnSpPr>
          <p:spPr>
            <a:xfrm flipH="1">
              <a:off x="7813344" y="1756881"/>
              <a:ext cx="321365" cy="3012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837165" y="2701274"/>
              <a:ext cx="297544" cy="2746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658305" y="1393391"/>
              <a:ext cx="1488195" cy="369332"/>
            </a:xfrm>
            <a:prstGeom prst="rect">
              <a:avLst/>
            </a:prstGeom>
            <a:noFill/>
          </p:spPr>
          <p:txBody>
            <a:bodyPr wrap="square" rtlCol="0">
              <a:spAutoFit/>
            </a:bodyPr>
            <a:lstStyle/>
            <a:p>
              <a:r>
                <a:rPr lang="en-US" b="1" i="1" dirty="0">
                  <a:solidFill>
                    <a:srgbClr val="FF0000"/>
                  </a:solidFill>
                </a:rPr>
                <a:t>Header</a:t>
              </a:r>
              <a:r>
                <a:rPr lang="en-US" i="1" dirty="0">
                  <a:solidFill>
                    <a:srgbClr val="FF0000"/>
                  </a:solidFill>
                </a:rPr>
                <a:t> </a:t>
              </a:r>
              <a:r>
                <a:rPr lang="en-US" b="1" i="1" dirty="0">
                  <a:solidFill>
                    <a:srgbClr val="FF0000"/>
                  </a:solidFill>
                </a:rPr>
                <a:t>level</a:t>
              </a:r>
            </a:p>
          </p:txBody>
        </p:sp>
        <p:sp>
          <p:nvSpPr>
            <p:cNvPr id="24" name="TextBox 23"/>
            <p:cNvSpPr txBox="1"/>
            <p:nvPr/>
          </p:nvSpPr>
          <p:spPr>
            <a:xfrm>
              <a:off x="7966716" y="2351686"/>
              <a:ext cx="1158532" cy="369332"/>
            </a:xfrm>
            <a:prstGeom prst="rect">
              <a:avLst/>
            </a:prstGeom>
            <a:noFill/>
          </p:spPr>
          <p:txBody>
            <a:bodyPr wrap="square" rtlCol="0">
              <a:spAutoFit/>
            </a:bodyPr>
            <a:lstStyle/>
            <a:p>
              <a:r>
                <a:rPr lang="en-US" b="1" i="1" dirty="0">
                  <a:solidFill>
                    <a:srgbClr val="FF0000"/>
                  </a:solidFill>
                </a:rPr>
                <a:t>Line</a:t>
              </a:r>
              <a:r>
                <a:rPr lang="en-US" i="1" dirty="0">
                  <a:solidFill>
                    <a:srgbClr val="FF0000"/>
                  </a:solidFill>
                </a:rPr>
                <a:t> </a:t>
              </a:r>
              <a:r>
                <a:rPr lang="en-US" b="1" i="1" dirty="0">
                  <a:solidFill>
                    <a:srgbClr val="FF0000"/>
                  </a:solidFill>
                </a:rPr>
                <a:t>level</a:t>
              </a:r>
            </a:p>
          </p:txBody>
        </p:sp>
      </p:grpSp>
    </p:spTree>
    <p:extLst>
      <p:ext uri="{BB962C8B-B14F-4D97-AF65-F5344CB8AC3E}">
        <p14:creationId xmlns:p14="http://schemas.microsoft.com/office/powerpoint/2010/main" val="331819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769" y="411480"/>
            <a:ext cx="8519745" cy="788988"/>
          </a:xfrm>
        </p:spPr>
        <p:txBody>
          <a:bodyPr/>
          <a:lstStyle/>
          <a:p>
            <a:r>
              <a:rPr lang="en-US" sz="3200" b="1" dirty="0">
                <a:solidFill>
                  <a:schemeClr val="accent1"/>
                </a:solidFill>
                <a:latin typeface="Arial" charset="0"/>
                <a:cs typeface="Arial" charset="0"/>
              </a:rPr>
              <a:t>TechMart Roles &amp; Responsibilities</a:t>
            </a:r>
          </a:p>
        </p:txBody>
      </p:sp>
      <p:sp>
        <p:nvSpPr>
          <p:cNvPr id="3" name="Content Placeholder 2"/>
          <p:cNvSpPr>
            <a:spLocks noGrp="1"/>
          </p:cNvSpPr>
          <p:nvPr>
            <p:ph idx="1"/>
          </p:nvPr>
        </p:nvSpPr>
        <p:spPr>
          <a:xfrm>
            <a:off x="457200" y="1200468"/>
            <a:ext cx="8229600" cy="4925695"/>
          </a:xfrm>
        </p:spPr>
        <p:txBody>
          <a:bodyPr/>
          <a:lstStyle/>
          <a:p>
            <a:r>
              <a:rPr lang="en-US" sz="1850" b="1" dirty="0"/>
              <a:t>TechMart Shopper</a:t>
            </a:r>
            <a:r>
              <a:rPr lang="en-US" sz="1850" dirty="0"/>
              <a:t>: A TechMart user who can create catalog and non-catalog shopping carts. TechMart Shoppers have a zero-dollar approval limit, which means a Financial Approver must approve all shopping carts created by a TechMart Shopper. The Financial Approver is responsible for modifying the administrative details of the order, including PTA number(s).</a:t>
            </a:r>
          </a:p>
          <a:p>
            <a:pPr marL="0" indent="0">
              <a:buNone/>
            </a:pPr>
            <a:endParaRPr lang="en-US" sz="1850" dirty="0"/>
          </a:p>
          <a:p>
            <a:r>
              <a:rPr lang="en-US" sz="1850" b="1" dirty="0"/>
              <a:t>TechMart Requisitioner</a:t>
            </a:r>
            <a:r>
              <a:rPr lang="en-US" sz="1850" dirty="0"/>
              <a:t>: A TechMart user who can create catalog and non-catalog shopping carts. A TechMart Requisitioner may have an approval limit from zero to unlimited. A Financial Approver must approve shopping carts created above a TechMart Requisitioner's approval limit. A TechMart Requisitioner is responsible for applying the appropriate administrative details of the order, including PTA number(s), shipping address, etc.</a:t>
            </a:r>
          </a:p>
          <a:p>
            <a:pPr marL="0" indent="0">
              <a:buNone/>
            </a:pPr>
            <a:endParaRPr lang="en-US" sz="1850" dirty="0"/>
          </a:p>
          <a:p>
            <a:r>
              <a:rPr lang="en-US" sz="1850" b="1" dirty="0"/>
              <a:t>TechMart Approver</a:t>
            </a:r>
            <a:r>
              <a:rPr lang="en-US" sz="1850" dirty="0"/>
              <a:t>: A TechMart user who is responsible for approving a TechMart Requisitioner's shopping cart. A TechMart Approver can modify any administrative details of the order, including PTA number(s).</a:t>
            </a:r>
          </a:p>
        </p:txBody>
      </p:sp>
    </p:spTree>
    <p:extLst>
      <p:ext uri="{BB962C8B-B14F-4D97-AF65-F5344CB8AC3E}">
        <p14:creationId xmlns:p14="http://schemas.microsoft.com/office/powerpoint/2010/main" val="298632049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Adding Line(s)</a:t>
            </a:r>
          </a:p>
        </p:txBody>
      </p:sp>
      <p:sp>
        <p:nvSpPr>
          <p:cNvPr id="3" name="Content Placeholder 2"/>
          <p:cNvSpPr>
            <a:spLocks noGrp="1"/>
          </p:cNvSpPr>
          <p:nvPr>
            <p:ph idx="1"/>
          </p:nvPr>
        </p:nvSpPr>
        <p:spPr>
          <a:xfrm>
            <a:off x="3901728" y="950651"/>
            <a:ext cx="5159300" cy="5840080"/>
          </a:xfrm>
        </p:spPr>
        <p:txBody>
          <a:bodyPr/>
          <a:lstStyle/>
          <a:p>
            <a:pPr marL="0" indent="0">
              <a:buNone/>
            </a:pPr>
            <a:r>
              <a:rPr lang="en-US" sz="2100" dirty="0"/>
              <a:t>To add a line to your requisition:</a:t>
            </a:r>
          </a:p>
          <a:p>
            <a:pPr marL="457200" indent="-457200">
              <a:buAutoNum type="arabicPeriod"/>
            </a:pPr>
            <a:r>
              <a:rPr lang="en-US" sz="2100" dirty="0"/>
              <a:t>Click into the line</a:t>
            </a:r>
            <a:br>
              <a:rPr lang="en-US" sz="2100" dirty="0"/>
            </a:br>
            <a:r>
              <a:rPr lang="en-US" sz="1800" i="1" dirty="0"/>
              <a:t>This will reopen the form</a:t>
            </a:r>
          </a:p>
          <a:p>
            <a:pPr marL="457200" indent="-457200">
              <a:buAutoNum type="arabicPeriod"/>
            </a:pPr>
            <a:r>
              <a:rPr lang="en-US" sz="2100" dirty="0"/>
              <a:t>Add product details for the additional item you want to purchase</a:t>
            </a:r>
            <a:br>
              <a:rPr lang="en-US" sz="2100" dirty="0"/>
            </a:br>
            <a:r>
              <a:rPr lang="en-US" sz="1800" i="1" dirty="0"/>
              <a:t>i.e. Item No., Product Description, Qty., etc. </a:t>
            </a:r>
          </a:p>
          <a:p>
            <a:pPr marL="457200" indent="-457200">
              <a:buAutoNum type="arabicPeriod"/>
            </a:pPr>
            <a:r>
              <a:rPr lang="en-US" sz="2100" dirty="0"/>
              <a:t>Select </a:t>
            </a:r>
            <a:r>
              <a:rPr lang="en-US" sz="2100" b="1" dirty="0"/>
              <a:t>Add to Pending Cart/</a:t>
            </a:r>
            <a:r>
              <a:rPr lang="en-US" sz="2100" b="1" dirty="0" err="1"/>
              <a:t>Req</a:t>
            </a:r>
            <a:r>
              <a:rPr lang="en-US" sz="2100" b="1" dirty="0"/>
              <a:t>/PO </a:t>
            </a:r>
            <a:r>
              <a:rPr lang="en-US" sz="2100" dirty="0"/>
              <a:t>from the </a:t>
            </a:r>
            <a:r>
              <a:rPr lang="en-US" sz="2100" b="1" dirty="0"/>
              <a:t>Available Actions </a:t>
            </a:r>
            <a:r>
              <a:rPr lang="en-US" sz="2100" dirty="0"/>
              <a:t>dropdown</a:t>
            </a:r>
            <a:br>
              <a:rPr lang="en-US" sz="2100" dirty="0"/>
            </a:br>
            <a:r>
              <a:rPr lang="en-US" sz="1700" b="1" i="1" dirty="0">
                <a:solidFill>
                  <a:srgbClr val="FF0000"/>
                </a:solidFill>
              </a:rPr>
              <a:t>Important: </a:t>
            </a:r>
            <a:r>
              <a:rPr lang="en-US" sz="1700" i="1" dirty="0">
                <a:solidFill>
                  <a:srgbClr val="FF0000"/>
                </a:solidFill>
              </a:rPr>
              <a:t>DO NOT select </a:t>
            </a:r>
            <a:r>
              <a:rPr lang="en-US" sz="1700" b="1" i="1" dirty="0">
                <a:solidFill>
                  <a:srgbClr val="FF0000"/>
                </a:solidFill>
              </a:rPr>
              <a:t>Save</a:t>
            </a:r>
            <a:r>
              <a:rPr lang="en-US" sz="1700" i="1" dirty="0">
                <a:solidFill>
                  <a:srgbClr val="FF0000"/>
                </a:solidFill>
              </a:rPr>
              <a:t> as this will change the existing line.</a:t>
            </a:r>
            <a:endParaRPr lang="en-US" sz="1700" b="1" i="1" dirty="0">
              <a:solidFill>
                <a:srgbClr val="FF0000"/>
              </a:solidFill>
            </a:endParaRPr>
          </a:p>
          <a:p>
            <a:pPr marL="457200" indent="-457200">
              <a:buAutoNum type="arabicPeriod"/>
            </a:pPr>
            <a:r>
              <a:rPr lang="en-US" sz="2100" dirty="0"/>
              <a:t>Click </a:t>
            </a:r>
            <a:r>
              <a:rPr lang="en-US" sz="2100" b="1" dirty="0"/>
              <a:t>Go</a:t>
            </a:r>
            <a:r>
              <a:rPr lang="en-US" sz="2100" dirty="0"/>
              <a:t/>
            </a:r>
            <a:br>
              <a:rPr lang="en-US" sz="2100" dirty="0"/>
            </a:br>
            <a:r>
              <a:rPr lang="en-US" sz="1700" i="1" dirty="0"/>
              <a:t>This will open a new window </a:t>
            </a:r>
          </a:p>
          <a:p>
            <a:pPr marL="457200" indent="-457200">
              <a:buAutoNum type="arabicPeriod"/>
            </a:pPr>
            <a:r>
              <a:rPr lang="en-US" sz="2100" dirty="0"/>
              <a:t>Select the Cart or Requisition you wish to add the line to and click </a:t>
            </a:r>
            <a:r>
              <a:rPr lang="en-US" sz="2100" b="1" dirty="0"/>
              <a:t>Add to Pending Cart/</a:t>
            </a:r>
            <a:r>
              <a:rPr lang="en-US" sz="2100" b="1" dirty="0" err="1"/>
              <a:t>Req</a:t>
            </a:r>
            <a:r>
              <a:rPr lang="en-US" sz="2100" b="1" dirty="0"/>
              <a:t>/PO</a:t>
            </a:r>
          </a:p>
          <a:p>
            <a:pPr marL="457200" indent="-457200">
              <a:buAutoNum type="arabicPeriod"/>
            </a:pPr>
            <a:endParaRPr lang="en-US" sz="2100" dirty="0"/>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728403" y="1024728"/>
            <a:ext cx="2598807" cy="2123914"/>
            <a:chOff x="728403" y="1024728"/>
            <a:chExt cx="2598807" cy="2123914"/>
          </a:xfrm>
        </p:grpSpPr>
        <p:pic>
          <p:nvPicPr>
            <p:cNvPr id="10" name="Picture 9"/>
            <p:cNvPicPr/>
            <p:nvPr/>
          </p:nvPicPr>
          <p:blipFill rotWithShape="1">
            <a:blip r:embed="rId4"/>
            <a:srcRect l="6171" t="48652" r="62753" b="21803"/>
            <a:stretch/>
          </p:blipFill>
          <p:spPr bwMode="auto">
            <a:xfrm>
              <a:off x="728403" y="1024728"/>
              <a:ext cx="2598807" cy="2123914"/>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2199242" y="2114214"/>
              <a:ext cx="242033" cy="2287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94428" y="1830553"/>
              <a:ext cx="359394" cy="369332"/>
            </a:xfrm>
            <a:prstGeom prst="rect">
              <a:avLst/>
            </a:prstGeom>
            <a:noFill/>
          </p:spPr>
          <p:txBody>
            <a:bodyPr wrap="none" rtlCol="0">
              <a:spAutoFit/>
            </a:bodyPr>
            <a:lstStyle/>
            <a:p>
              <a:r>
                <a:rPr lang="en-US" dirty="0">
                  <a:solidFill>
                    <a:srgbClr val="FF0000"/>
                  </a:solidFill>
                </a:rPr>
                <a:t>1.</a:t>
              </a:r>
            </a:p>
          </p:txBody>
        </p:sp>
      </p:grpSp>
      <p:grpSp>
        <p:nvGrpSpPr>
          <p:cNvPr id="2" name="Group 1"/>
          <p:cNvGrpSpPr/>
          <p:nvPr/>
        </p:nvGrpSpPr>
        <p:grpSpPr>
          <a:xfrm>
            <a:off x="766200" y="4881834"/>
            <a:ext cx="2575374" cy="1642498"/>
            <a:chOff x="766200" y="4881834"/>
            <a:chExt cx="2575374" cy="164249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00" y="4881834"/>
              <a:ext cx="2575374" cy="1642498"/>
            </a:xfrm>
            <a:prstGeom prst="rect">
              <a:avLst/>
            </a:prstGeom>
          </p:spPr>
        </p:pic>
        <p:cxnSp>
          <p:nvCxnSpPr>
            <p:cNvPr id="16" name="Straight Arrow Connector 15"/>
            <p:cNvCxnSpPr/>
            <p:nvPr/>
          </p:nvCxnSpPr>
          <p:spPr>
            <a:xfrm>
              <a:off x="1211752" y="6230633"/>
              <a:ext cx="312243" cy="133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908100" y="5942603"/>
              <a:ext cx="359394" cy="369332"/>
            </a:xfrm>
            <a:prstGeom prst="rect">
              <a:avLst/>
            </a:prstGeom>
            <a:noFill/>
          </p:spPr>
          <p:txBody>
            <a:bodyPr wrap="none" rtlCol="0">
              <a:spAutoFit/>
            </a:bodyPr>
            <a:lstStyle/>
            <a:p>
              <a:r>
                <a:rPr lang="en-US" dirty="0">
                  <a:solidFill>
                    <a:srgbClr val="FF0000"/>
                  </a:solidFill>
                </a:rPr>
                <a:t>5.</a:t>
              </a:r>
            </a:p>
          </p:txBody>
        </p:sp>
      </p:grpSp>
      <p:grpSp>
        <p:nvGrpSpPr>
          <p:cNvPr id="11" name="Group 10"/>
          <p:cNvGrpSpPr/>
          <p:nvPr/>
        </p:nvGrpSpPr>
        <p:grpSpPr>
          <a:xfrm>
            <a:off x="159060" y="3118909"/>
            <a:ext cx="3669874" cy="1545231"/>
            <a:chOff x="159060" y="3048573"/>
            <a:chExt cx="3669874" cy="1545231"/>
          </a:xfrm>
        </p:grpSpPr>
        <p:pic>
          <p:nvPicPr>
            <p:cNvPr id="9" name="Picture 8"/>
            <p:cNvPicPr/>
            <p:nvPr/>
          </p:nvPicPr>
          <p:blipFill rotWithShape="1">
            <a:blip r:embed="rId6"/>
            <a:srcRect l="2250" t="8106" r="17366" b="72130"/>
            <a:stretch/>
          </p:blipFill>
          <p:spPr bwMode="auto">
            <a:xfrm>
              <a:off x="159060" y="3372186"/>
              <a:ext cx="3669874" cy="1221618"/>
            </a:xfrm>
            <a:prstGeom prst="rect">
              <a:avLst/>
            </a:prstGeom>
            <a:ln>
              <a:noFill/>
            </a:ln>
            <a:extLst>
              <a:ext uri="{53640926-AAD7-44D8-BBD7-CCE9431645EC}">
                <a14:shadowObscured xmlns:a14="http://schemas.microsoft.com/office/drawing/2010/main"/>
              </a:ext>
            </a:extLst>
          </p:spPr>
        </p:pic>
        <p:cxnSp>
          <p:nvCxnSpPr>
            <p:cNvPr id="12" name="Straight Arrow Connector 11"/>
            <p:cNvCxnSpPr/>
            <p:nvPr/>
          </p:nvCxnSpPr>
          <p:spPr>
            <a:xfrm>
              <a:off x="1777393" y="3870691"/>
              <a:ext cx="317321" cy="1736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984338" y="3048573"/>
              <a:ext cx="359394" cy="369332"/>
            </a:xfrm>
            <a:prstGeom prst="rect">
              <a:avLst/>
            </a:prstGeom>
            <a:noFill/>
          </p:spPr>
          <p:txBody>
            <a:bodyPr wrap="none" rtlCol="0">
              <a:spAutoFit/>
            </a:bodyPr>
            <a:lstStyle/>
            <a:p>
              <a:r>
                <a:rPr lang="en-US" dirty="0">
                  <a:solidFill>
                    <a:srgbClr val="FF0000"/>
                  </a:solidFill>
                </a:rPr>
                <a:t>4.</a:t>
              </a:r>
            </a:p>
          </p:txBody>
        </p:sp>
        <p:sp>
          <p:nvSpPr>
            <p:cNvPr id="19" name="TextBox 18"/>
            <p:cNvSpPr txBox="1"/>
            <p:nvPr/>
          </p:nvSpPr>
          <p:spPr>
            <a:xfrm>
              <a:off x="1472834" y="3606631"/>
              <a:ext cx="359394" cy="369332"/>
            </a:xfrm>
            <a:prstGeom prst="rect">
              <a:avLst/>
            </a:prstGeom>
            <a:noFill/>
          </p:spPr>
          <p:txBody>
            <a:bodyPr wrap="none" rtlCol="0">
              <a:spAutoFit/>
            </a:bodyPr>
            <a:lstStyle/>
            <a:p>
              <a:r>
                <a:rPr lang="en-US" dirty="0">
                  <a:solidFill>
                    <a:srgbClr val="FF0000"/>
                  </a:solidFill>
                </a:rPr>
                <a:t>3.</a:t>
              </a:r>
            </a:p>
          </p:txBody>
        </p:sp>
        <p:cxnSp>
          <p:nvCxnSpPr>
            <p:cNvPr id="21" name="Straight Arrow Connector 20"/>
            <p:cNvCxnSpPr/>
            <p:nvPr/>
          </p:nvCxnSpPr>
          <p:spPr>
            <a:xfrm>
              <a:off x="3273958" y="3263636"/>
              <a:ext cx="317321" cy="1736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261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Adding Line(s) Cont’d</a:t>
            </a:r>
          </a:p>
        </p:txBody>
      </p:sp>
      <p:sp>
        <p:nvSpPr>
          <p:cNvPr id="3" name="Content Placeholder 2"/>
          <p:cNvSpPr>
            <a:spLocks noGrp="1"/>
          </p:cNvSpPr>
          <p:nvPr>
            <p:ph idx="1"/>
          </p:nvPr>
        </p:nvSpPr>
        <p:spPr>
          <a:xfrm>
            <a:off x="181155" y="950651"/>
            <a:ext cx="8842077" cy="2603432"/>
          </a:xfrm>
        </p:spPr>
        <p:txBody>
          <a:bodyPr/>
          <a:lstStyle/>
          <a:p>
            <a:pPr>
              <a:buFont typeface="Arial" panose="020B0604020202020204" pitchFamily="34" charset="0"/>
              <a:buChar char="•"/>
            </a:pPr>
            <a:r>
              <a:rPr lang="en-US" sz="2100" dirty="0"/>
              <a:t>Now that you have successfully added a line, you will see it as a new line item on your draft requisition. </a:t>
            </a:r>
          </a:p>
          <a:p>
            <a:r>
              <a:rPr lang="en-US" sz="2100" dirty="0"/>
              <a:t>If you added a line to the incorrect requisition or need to delete a line: (1) check the box for that line item, (2) select the appropriate action from the line item dropdown (i.e. </a:t>
            </a:r>
            <a:r>
              <a:rPr lang="en-US" sz="2100" b="1" dirty="0"/>
              <a:t>Remove Selected Items</a:t>
            </a:r>
            <a:r>
              <a:rPr lang="en-US" sz="2100" dirty="0"/>
              <a:t>, </a:t>
            </a:r>
            <a:r>
              <a:rPr lang="en-US" sz="2100" b="1" dirty="0"/>
              <a:t>Move to Another Cart</a:t>
            </a:r>
            <a:r>
              <a:rPr lang="en-US" sz="2100" dirty="0"/>
              <a:t>, etc.), and (3) click </a:t>
            </a:r>
            <a:r>
              <a:rPr lang="en-US" sz="2100" b="1" dirty="0"/>
              <a:t>Go</a:t>
            </a:r>
            <a:r>
              <a:rPr lang="en-US" sz="2100" dirty="0"/>
              <a:t>.</a:t>
            </a:r>
          </a:p>
          <a:p>
            <a:pPr marL="0" indent="0">
              <a:buNone/>
            </a:pPr>
            <a:endParaRPr lang="en-US" sz="2100" dirty="0"/>
          </a:p>
          <a:p>
            <a:pPr marL="400050" lvl="1" indent="0">
              <a:buNone/>
            </a:pPr>
            <a:endParaRPr lang="en-US" sz="20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754387" y="3195164"/>
            <a:ext cx="7815026" cy="3064468"/>
            <a:chOff x="754387" y="3195164"/>
            <a:chExt cx="7815026" cy="3064468"/>
          </a:xfrm>
        </p:grpSpPr>
        <p:pic>
          <p:nvPicPr>
            <p:cNvPr id="17" name="Picture 16"/>
            <p:cNvPicPr/>
            <p:nvPr/>
          </p:nvPicPr>
          <p:blipFill rotWithShape="1">
            <a:blip r:embed="rId4"/>
            <a:srcRect l="5609" t="52382" r="3205" b="2522"/>
            <a:stretch/>
          </p:blipFill>
          <p:spPr bwMode="auto">
            <a:xfrm>
              <a:off x="754387" y="3242076"/>
              <a:ext cx="7600722" cy="3017556"/>
            </a:xfrm>
            <a:prstGeom prst="rect">
              <a:avLst/>
            </a:prstGeom>
            <a:ln>
              <a:noFill/>
            </a:ln>
            <a:extLst>
              <a:ext uri="{53640926-AAD7-44D8-BBD7-CCE9431645EC}">
                <a14:shadowObscured xmlns:a14="http://schemas.microsoft.com/office/drawing/2010/main"/>
              </a:ext>
            </a:extLst>
          </p:spPr>
        </p:pic>
        <p:cxnSp>
          <p:nvCxnSpPr>
            <p:cNvPr id="21" name="Straight Arrow Connector 20"/>
            <p:cNvCxnSpPr/>
            <p:nvPr/>
          </p:nvCxnSpPr>
          <p:spPr>
            <a:xfrm>
              <a:off x="7842003" y="3195164"/>
              <a:ext cx="0" cy="3013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8295823" y="3336141"/>
              <a:ext cx="273590" cy="237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831093" y="5159111"/>
              <a:ext cx="234605" cy="3013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8552912" y="3124267"/>
            <a:ext cx="359394" cy="369332"/>
          </a:xfrm>
          <a:prstGeom prst="rect">
            <a:avLst/>
          </a:prstGeom>
          <a:noFill/>
        </p:spPr>
        <p:txBody>
          <a:bodyPr wrap="none" rtlCol="0">
            <a:spAutoFit/>
          </a:bodyPr>
          <a:lstStyle/>
          <a:p>
            <a:r>
              <a:rPr lang="en-US" dirty="0">
                <a:solidFill>
                  <a:srgbClr val="FF0000"/>
                </a:solidFill>
              </a:rPr>
              <a:t>3.</a:t>
            </a:r>
          </a:p>
        </p:txBody>
      </p:sp>
      <p:sp>
        <p:nvSpPr>
          <p:cNvPr id="12" name="TextBox 11"/>
          <p:cNvSpPr txBox="1"/>
          <p:nvPr/>
        </p:nvSpPr>
        <p:spPr>
          <a:xfrm>
            <a:off x="7636321" y="2869312"/>
            <a:ext cx="359394" cy="369332"/>
          </a:xfrm>
          <a:prstGeom prst="rect">
            <a:avLst/>
          </a:prstGeom>
          <a:noFill/>
        </p:spPr>
        <p:txBody>
          <a:bodyPr wrap="none" rtlCol="0">
            <a:spAutoFit/>
          </a:bodyPr>
          <a:lstStyle/>
          <a:p>
            <a:r>
              <a:rPr lang="en-US" dirty="0">
                <a:solidFill>
                  <a:srgbClr val="FF0000"/>
                </a:solidFill>
              </a:rPr>
              <a:t>2.</a:t>
            </a:r>
          </a:p>
        </p:txBody>
      </p:sp>
      <p:sp>
        <p:nvSpPr>
          <p:cNvPr id="13" name="TextBox 12"/>
          <p:cNvSpPr txBox="1"/>
          <p:nvPr/>
        </p:nvSpPr>
        <p:spPr>
          <a:xfrm>
            <a:off x="7995715" y="4876739"/>
            <a:ext cx="359394" cy="369332"/>
          </a:xfrm>
          <a:prstGeom prst="rect">
            <a:avLst/>
          </a:prstGeom>
          <a:noFill/>
        </p:spPr>
        <p:txBody>
          <a:bodyPr wrap="none" rtlCol="0">
            <a:spAutoFit/>
          </a:bodyPr>
          <a:lstStyle/>
          <a:p>
            <a:r>
              <a:rPr lang="en-US" dirty="0">
                <a:solidFill>
                  <a:srgbClr val="FF0000"/>
                </a:solidFill>
              </a:rPr>
              <a:t>1.</a:t>
            </a:r>
          </a:p>
        </p:txBody>
      </p:sp>
    </p:spTree>
    <p:extLst>
      <p:ext uri="{BB962C8B-B14F-4D97-AF65-F5344CB8AC3E}">
        <p14:creationId xmlns:p14="http://schemas.microsoft.com/office/powerpoint/2010/main" val="337556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Draft Requisition: Place Order</a:t>
            </a:r>
          </a:p>
        </p:txBody>
      </p:sp>
      <p:sp>
        <p:nvSpPr>
          <p:cNvPr id="3" name="Content Placeholder 2"/>
          <p:cNvSpPr>
            <a:spLocks noGrp="1"/>
          </p:cNvSpPr>
          <p:nvPr>
            <p:ph idx="1"/>
          </p:nvPr>
        </p:nvSpPr>
        <p:spPr>
          <a:xfrm>
            <a:off x="181155" y="1054164"/>
            <a:ext cx="8842077" cy="2603432"/>
          </a:xfrm>
        </p:spPr>
        <p:txBody>
          <a:bodyPr/>
          <a:lstStyle/>
          <a:p>
            <a:pPr marL="0" indent="0">
              <a:buNone/>
            </a:pPr>
            <a:r>
              <a:rPr lang="en-US" sz="2400" dirty="0"/>
              <a:t>Once you have reviewed your draft requisition, you should see green check marks showing that each section has been completed. If you are missing a green check mark, you will need to go into that section and complete the required information. Once everything is complete, click </a:t>
            </a:r>
            <a:r>
              <a:rPr lang="en-US" sz="2400" b="1" dirty="0"/>
              <a:t>Place Order</a:t>
            </a:r>
            <a:r>
              <a:rPr lang="en-US" sz="2400" dirty="0"/>
              <a:t>.</a:t>
            </a: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557074" y="3364306"/>
            <a:ext cx="8082795" cy="1940939"/>
            <a:chOff x="557074" y="3364306"/>
            <a:chExt cx="8082795" cy="2035554"/>
          </a:xfrm>
        </p:grpSpPr>
        <p:pic>
          <p:nvPicPr>
            <p:cNvPr id="10" name="Picture 9"/>
            <p:cNvPicPr/>
            <p:nvPr/>
          </p:nvPicPr>
          <p:blipFill rotWithShape="1">
            <a:blip r:embed="rId4"/>
            <a:srcRect l="5689" t="14623" r="2719" b="65932"/>
            <a:stretch/>
          </p:blipFill>
          <p:spPr bwMode="auto">
            <a:xfrm>
              <a:off x="557074" y="3364306"/>
              <a:ext cx="7946000" cy="2035554"/>
            </a:xfrm>
            <a:prstGeom prst="rect">
              <a:avLst/>
            </a:prstGeom>
            <a:ln>
              <a:noFill/>
            </a:ln>
            <a:extLst>
              <a:ext uri="{53640926-AAD7-44D8-BBD7-CCE9431645EC}">
                <a14:shadowObscured xmlns:a14="http://schemas.microsoft.com/office/drawing/2010/main"/>
              </a:ext>
            </a:extLst>
          </p:spPr>
        </p:pic>
        <p:cxnSp>
          <p:nvCxnSpPr>
            <p:cNvPr id="22" name="Straight Arrow Connector 21"/>
            <p:cNvCxnSpPr/>
            <p:nvPr/>
          </p:nvCxnSpPr>
          <p:spPr>
            <a:xfrm flipH="1">
              <a:off x="8366279" y="3546422"/>
              <a:ext cx="273590" cy="237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131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View Your Orders</a:t>
            </a:r>
          </a:p>
        </p:txBody>
      </p:sp>
      <p:sp>
        <p:nvSpPr>
          <p:cNvPr id="3" name="Content Placeholder 2"/>
          <p:cNvSpPr>
            <a:spLocks noGrp="1"/>
          </p:cNvSpPr>
          <p:nvPr>
            <p:ph idx="1"/>
          </p:nvPr>
        </p:nvSpPr>
        <p:spPr>
          <a:xfrm>
            <a:off x="401129" y="1071928"/>
            <a:ext cx="8458199" cy="2603432"/>
          </a:xfrm>
        </p:spPr>
        <p:txBody>
          <a:bodyPr/>
          <a:lstStyle/>
          <a:p>
            <a:pPr marL="0" indent="0">
              <a:buNone/>
            </a:pPr>
            <a:r>
              <a:rPr lang="en-US" sz="2400" dirty="0"/>
              <a:t>To view your TechMart orders:</a:t>
            </a:r>
          </a:p>
          <a:p>
            <a:pPr marL="457200" indent="-457200">
              <a:buAutoNum type="arabicPeriod"/>
            </a:pPr>
            <a:r>
              <a:rPr lang="en-US" sz="2400" dirty="0"/>
              <a:t>Click on the </a:t>
            </a:r>
            <a:r>
              <a:rPr lang="en-US" sz="2400" b="1" dirty="0"/>
              <a:t>Shop      </a:t>
            </a:r>
            <a:r>
              <a:rPr lang="en-US" sz="2400" dirty="0"/>
              <a:t>symbol from your TechMart menu bar</a:t>
            </a:r>
          </a:p>
          <a:p>
            <a:pPr marL="457200" indent="-457200">
              <a:buAutoNum type="arabicPeriod"/>
            </a:pPr>
            <a:r>
              <a:rPr lang="en-US" sz="2400" dirty="0"/>
              <a:t>Select </a:t>
            </a:r>
            <a:r>
              <a:rPr lang="en-US" sz="2400" b="1" dirty="0"/>
              <a:t>View My Orders</a:t>
            </a:r>
          </a:p>
          <a:p>
            <a:pPr marL="0" indent="0">
              <a:buNone/>
            </a:pPr>
            <a:endParaRPr lang="en-US" sz="2400" dirty="0"/>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1665009" y="2792052"/>
            <a:ext cx="5118420" cy="2204464"/>
            <a:chOff x="1665009" y="4312847"/>
            <a:chExt cx="5118420" cy="2204464"/>
          </a:xfrm>
        </p:grpSpPr>
        <p:pic>
          <p:nvPicPr>
            <p:cNvPr id="13" name="Picture 12"/>
            <p:cNvPicPr>
              <a:picLocks noChangeAspect="1"/>
            </p:cNvPicPr>
            <p:nvPr/>
          </p:nvPicPr>
          <p:blipFill>
            <a:blip r:embed="rId4"/>
            <a:stretch>
              <a:fillRect/>
            </a:stretch>
          </p:blipFill>
          <p:spPr>
            <a:xfrm>
              <a:off x="2284823" y="4639218"/>
              <a:ext cx="4119961" cy="1878093"/>
            </a:xfrm>
            <a:prstGeom prst="rect">
              <a:avLst/>
            </a:prstGeom>
          </p:spPr>
        </p:pic>
        <p:cxnSp>
          <p:nvCxnSpPr>
            <p:cNvPr id="9" name="Straight Arrow Connector 8"/>
            <p:cNvCxnSpPr/>
            <p:nvPr/>
          </p:nvCxnSpPr>
          <p:spPr>
            <a:xfrm>
              <a:off x="1947940" y="4602412"/>
              <a:ext cx="319177" cy="1595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167159" y="5695545"/>
              <a:ext cx="308635" cy="790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65009" y="4312847"/>
              <a:ext cx="359394" cy="369332"/>
            </a:xfrm>
            <a:prstGeom prst="rect">
              <a:avLst/>
            </a:prstGeom>
            <a:noFill/>
          </p:spPr>
          <p:txBody>
            <a:bodyPr wrap="none" rtlCol="0">
              <a:spAutoFit/>
            </a:bodyPr>
            <a:lstStyle/>
            <a:p>
              <a:r>
                <a:rPr lang="en-US" dirty="0">
                  <a:solidFill>
                    <a:srgbClr val="FF0000"/>
                  </a:solidFill>
                </a:rPr>
                <a:t>1.</a:t>
              </a:r>
            </a:p>
          </p:txBody>
        </p:sp>
        <p:sp>
          <p:nvSpPr>
            <p:cNvPr id="14" name="TextBox 13"/>
            <p:cNvSpPr txBox="1"/>
            <p:nvPr/>
          </p:nvSpPr>
          <p:spPr>
            <a:xfrm>
              <a:off x="6424035" y="5442001"/>
              <a:ext cx="359394" cy="369332"/>
            </a:xfrm>
            <a:prstGeom prst="rect">
              <a:avLst/>
            </a:prstGeom>
            <a:noFill/>
          </p:spPr>
          <p:txBody>
            <a:bodyPr wrap="none" rtlCol="0">
              <a:spAutoFit/>
            </a:bodyPr>
            <a:lstStyle/>
            <a:p>
              <a:r>
                <a:rPr lang="en-US" dirty="0">
                  <a:solidFill>
                    <a:srgbClr val="FF0000"/>
                  </a:solidFill>
                </a:rPr>
                <a:t>2.</a:t>
              </a: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988" y="1589479"/>
            <a:ext cx="304843" cy="295316"/>
          </a:xfrm>
          <a:prstGeom prst="rect">
            <a:avLst/>
          </a:prstGeom>
        </p:spPr>
      </p:pic>
      <p:pic>
        <p:nvPicPr>
          <p:cNvPr id="10" name="Picture 9"/>
          <p:cNvPicPr>
            <a:picLocks noChangeAspect="1"/>
          </p:cNvPicPr>
          <p:nvPr/>
        </p:nvPicPr>
        <p:blipFill>
          <a:blip r:embed="rId6"/>
          <a:stretch>
            <a:fillRect/>
          </a:stretch>
        </p:blipFill>
        <p:spPr>
          <a:xfrm>
            <a:off x="208623" y="5397006"/>
            <a:ext cx="7902179" cy="1113312"/>
          </a:xfrm>
          <a:prstGeom prst="rect">
            <a:avLst/>
          </a:prstGeom>
        </p:spPr>
      </p:pic>
    </p:spTree>
    <p:extLst>
      <p:ext uri="{BB962C8B-B14F-4D97-AF65-F5344CB8AC3E}">
        <p14:creationId xmlns:p14="http://schemas.microsoft.com/office/powerpoint/2010/main" val="1208570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Balance PO Forms</a:t>
            </a:r>
          </a:p>
        </p:txBody>
      </p:sp>
      <p:sp>
        <p:nvSpPr>
          <p:cNvPr id="3" name="Content Placeholder 2"/>
          <p:cNvSpPr>
            <a:spLocks noGrp="1"/>
          </p:cNvSpPr>
          <p:nvPr>
            <p:ph idx="1"/>
          </p:nvPr>
        </p:nvSpPr>
        <p:spPr>
          <a:xfrm>
            <a:off x="245853" y="2070470"/>
            <a:ext cx="8652293" cy="2603432"/>
          </a:xfrm>
        </p:spPr>
        <p:txBody>
          <a:bodyPr/>
          <a:lstStyle/>
          <a:p>
            <a:pPr marL="0" indent="0" algn="ctr">
              <a:buNone/>
            </a:pPr>
            <a:r>
              <a:rPr lang="en-US" sz="2400" b="1" dirty="0"/>
              <a:t>There are 3 types of Declining Balance PO’s:</a:t>
            </a:r>
            <a:endParaRPr lang="en-US" sz="2400" dirty="0"/>
          </a:p>
          <a:p>
            <a:pPr marL="0" indent="0" algn="ctr">
              <a:buNone/>
            </a:pPr>
            <a:endParaRPr lang="en-US" sz="2000" dirty="0"/>
          </a:p>
          <a:p>
            <a:pPr marL="0" indent="0" algn="ctr">
              <a:buNone/>
            </a:pPr>
            <a:r>
              <a:rPr lang="en-US" sz="2400" dirty="0"/>
              <a:t>Declining PO – Blanket</a:t>
            </a:r>
          </a:p>
          <a:p>
            <a:pPr marL="0" indent="0" algn="ctr">
              <a:buNone/>
            </a:pPr>
            <a:r>
              <a:rPr lang="en-US" sz="2400" dirty="0"/>
              <a:t>Declining PO – Independent Contractor Services Agreement</a:t>
            </a:r>
          </a:p>
          <a:p>
            <a:pPr marL="0" indent="0" algn="ctr">
              <a:buNone/>
            </a:pPr>
            <a:r>
              <a:rPr lang="en-US" sz="2400" dirty="0"/>
              <a:t>Declining PO – Services Agreement</a:t>
            </a:r>
          </a:p>
          <a:p>
            <a:pPr marL="0" indent="0">
              <a:buNone/>
            </a:pPr>
            <a:endParaRPr lang="en-US" sz="2400" dirty="0"/>
          </a:p>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a:p>
            <a:pPr marL="400050" lvl="1" indent="0">
              <a:buNone/>
            </a:pPr>
            <a:r>
              <a:rPr lang="en-US" sz="1000" dirty="0"/>
              <a:t>			</a:t>
            </a:r>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15" name="Right Triangle 14"/>
          <p:cNvSpPr/>
          <p:nvPr/>
        </p:nvSpPr>
        <p:spPr>
          <a:xfrm rot="16505859">
            <a:off x="8340089" y="5647835"/>
            <a:ext cx="693420" cy="57912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3704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Balance PO – Form Details</a:t>
            </a:r>
          </a:p>
        </p:txBody>
      </p:sp>
      <p:sp>
        <p:nvSpPr>
          <p:cNvPr id="3" name="Content Placeholder 2"/>
          <p:cNvSpPr>
            <a:spLocks noGrp="1"/>
          </p:cNvSpPr>
          <p:nvPr>
            <p:ph idx="1"/>
          </p:nvPr>
        </p:nvSpPr>
        <p:spPr>
          <a:xfrm>
            <a:off x="86265" y="1071928"/>
            <a:ext cx="8863183" cy="2603432"/>
          </a:xfrm>
        </p:spPr>
        <p:txBody>
          <a:bodyPr/>
          <a:lstStyle/>
          <a:p>
            <a:pPr marL="0" indent="0">
              <a:buNone/>
            </a:pPr>
            <a:endParaRPr lang="en-US" sz="2400" dirty="0"/>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BC1F1BC9-145F-44EF-8516-F9B0361C4F9D}"/>
              </a:ext>
            </a:extLst>
          </p:cNvPr>
          <p:cNvPicPr>
            <a:picLocks noChangeAspect="1"/>
          </p:cNvPicPr>
          <p:nvPr/>
        </p:nvPicPr>
        <p:blipFill>
          <a:blip r:embed="rId4"/>
          <a:stretch>
            <a:fillRect/>
          </a:stretch>
        </p:blipFill>
        <p:spPr>
          <a:xfrm>
            <a:off x="683477" y="2654651"/>
            <a:ext cx="6484837" cy="3997208"/>
          </a:xfrm>
          <a:prstGeom prst="rect">
            <a:avLst/>
          </a:prstGeom>
        </p:spPr>
      </p:pic>
      <p:sp>
        <p:nvSpPr>
          <p:cNvPr id="9" name="TextBox 8">
            <a:extLst>
              <a:ext uri="{FF2B5EF4-FFF2-40B4-BE49-F238E27FC236}">
                <a16:creationId xmlns:a16="http://schemas.microsoft.com/office/drawing/2014/main" id="{06667AAC-9A8C-49F5-9D6E-BF0D7C454ED6}"/>
              </a:ext>
            </a:extLst>
          </p:cNvPr>
          <p:cNvSpPr txBox="1"/>
          <p:nvPr/>
        </p:nvSpPr>
        <p:spPr>
          <a:xfrm>
            <a:off x="7193362" y="2885317"/>
            <a:ext cx="384443" cy="369332"/>
          </a:xfrm>
          <a:prstGeom prst="rect">
            <a:avLst/>
          </a:prstGeom>
          <a:noFill/>
        </p:spPr>
        <p:txBody>
          <a:bodyPr wrap="square" rtlCol="0">
            <a:spAutoFit/>
          </a:bodyPr>
          <a:lstStyle/>
          <a:p>
            <a:r>
              <a:rPr lang="en-US" dirty="0">
                <a:solidFill>
                  <a:srgbClr val="FF0000"/>
                </a:solidFill>
              </a:rPr>
              <a:t>1.</a:t>
            </a:r>
          </a:p>
        </p:txBody>
      </p:sp>
      <p:cxnSp>
        <p:nvCxnSpPr>
          <p:cNvPr id="10" name="Straight Arrow Connector 9">
            <a:extLst>
              <a:ext uri="{FF2B5EF4-FFF2-40B4-BE49-F238E27FC236}">
                <a16:creationId xmlns:a16="http://schemas.microsoft.com/office/drawing/2014/main" id="{EC7F7E44-306B-4EC7-990C-6949EC43693E}"/>
              </a:ext>
            </a:extLst>
          </p:cNvPr>
          <p:cNvCxnSpPr>
            <a:cxnSpLocks/>
          </p:cNvCxnSpPr>
          <p:nvPr/>
        </p:nvCxnSpPr>
        <p:spPr>
          <a:xfrm flipH="1">
            <a:off x="6958968" y="3164151"/>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3DD1EA0-372D-471F-9945-7872FF436371}"/>
              </a:ext>
            </a:extLst>
          </p:cNvPr>
          <p:cNvSpPr txBox="1"/>
          <p:nvPr/>
        </p:nvSpPr>
        <p:spPr>
          <a:xfrm>
            <a:off x="7310656" y="5650212"/>
            <a:ext cx="384443" cy="369332"/>
          </a:xfrm>
          <a:prstGeom prst="rect">
            <a:avLst/>
          </a:prstGeom>
          <a:noFill/>
        </p:spPr>
        <p:txBody>
          <a:bodyPr wrap="square" rtlCol="0">
            <a:spAutoFit/>
          </a:bodyPr>
          <a:lstStyle/>
          <a:p>
            <a:r>
              <a:rPr lang="en-US" dirty="0">
                <a:solidFill>
                  <a:srgbClr val="FF0000"/>
                </a:solidFill>
              </a:rPr>
              <a:t>2.</a:t>
            </a:r>
          </a:p>
        </p:txBody>
      </p:sp>
      <p:cxnSp>
        <p:nvCxnSpPr>
          <p:cNvPr id="14" name="Straight Arrow Connector 13">
            <a:extLst>
              <a:ext uri="{FF2B5EF4-FFF2-40B4-BE49-F238E27FC236}">
                <a16:creationId xmlns:a16="http://schemas.microsoft.com/office/drawing/2014/main" id="{CC586BB2-BD75-4706-976C-366E849B1787}"/>
              </a:ext>
            </a:extLst>
          </p:cNvPr>
          <p:cNvCxnSpPr>
            <a:cxnSpLocks/>
          </p:cNvCxnSpPr>
          <p:nvPr/>
        </p:nvCxnSpPr>
        <p:spPr>
          <a:xfrm flipH="1">
            <a:off x="7063641" y="6004020"/>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9643A6B3-53BD-4E05-AD54-64EA73629867}"/>
              </a:ext>
            </a:extLst>
          </p:cNvPr>
          <p:cNvSpPr txBox="1">
            <a:spLocks/>
          </p:cNvSpPr>
          <p:nvPr/>
        </p:nvSpPr>
        <p:spPr>
          <a:xfrm>
            <a:off x="393714" y="768754"/>
            <a:ext cx="8458199" cy="260343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400" dirty="0"/>
          </a:p>
          <a:p>
            <a:pPr marL="457200" indent="-457200">
              <a:buFont typeface="Arial" charset="0"/>
              <a:buAutoNum type="arabicPeriod"/>
            </a:pPr>
            <a:r>
              <a:rPr lang="en-US" sz="2400" dirty="0"/>
              <a:t>Change to Payee/Supplier name to “</a:t>
            </a:r>
            <a:r>
              <a:rPr lang="en-US" sz="2400" i="1" dirty="0"/>
              <a:t>Supplier Name </a:t>
            </a:r>
            <a:r>
              <a:rPr lang="en-US" sz="2400" dirty="0"/>
              <a:t>Declining Balance PO”</a:t>
            </a:r>
          </a:p>
          <a:p>
            <a:pPr marL="457200" indent="-457200">
              <a:buFont typeface="Arial" charset="0"/>
              <a:buAutoNum type="arabicPeriod"/>
            </a:pPr>
            <a:r>
              <a:rPr lang="en-US" sz="2400" dirty="0"/>
              <a:t>Select </a:t>
            </a:r>
            <a:r>
              <a:rPr lang="en-US" sz="2400" b="1" dirty="0"/>
              <a:t>Next</a:t>
            </a:r>
          </a:p>
          <a:p>
            <a:pPr marL="0" indent="0">
              <a:buFont typeface="Arial" charset="0"/>
              <a:buNone/>
            </a:pPr>
            <a:endParaRPr lang="en-US" sz="2400" dirty="0"/>
          </a:p>
          <a:p>
            <a:pPr marL="0" indent="0">
              <a:buFont typeface="Arial" charset="0"/>
              <a:buNone/>
            </a:pPr>
            <a:endParaRPr lang="en-US" sz="2400" dirty="0"/>
          </a:p>
          <a:p>
            <a:pPr marL="400050" lvl="1" indent="0">
              <a:buFont typeface="Arial" charset="0"/>
              <a:buNone/>
            </a:pPr>
            <a:endParaRPr lang="en-US" sz="10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p:txBody>
      </p:sp>
    </p:spTree>
    <p:extLst>
      <p:ext uri="{BB962C8B-B14F-4D97-AF65-F5344CB8AC3E}">
        <p14:creationId xmlns:p14="http://schemas.microsoft.com/office/powerpoint/2010/main" val="258868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9FEFA-7D20-4AAA-AEC2-557A1F38F55D}"/>
              </a:ext>
            </a:extLst>
          </p:cNvPr>
          <p:cNvPicPr>
            <a:picLocks noChangeAspect="1"/>
          </p:cNvPicPr>
          <p:nvPr/>
        </p:nvPicPr>
        <p:blipFill>
          <a:blip r:embed="rId4"/>
          <a:stretch>
            <a:fillRect/>
          </a:stretch>
        </p:blipFill>
        <p:spPr>
          <a:xfrm>
            <a:off x="318990" y="2447308"/>
            <a:ext cx="7968293" cy="3702083"/>
          </a:xfrm>
          <a:prstGeom prst="rect">
            <a:avLst/>
          </a:prstGeom>
        </p:spPr>
      </p:pic>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Balance PO – Form Details Cont’d</a:t>
            </a:r>
          </a:p>
        </p:txBody>
      </p:sp>
      <p:sp>
        <p:nvSpPr>
          <p:cNvPr id="3" name="Content Placeholder 2"/>
          <p:cNvSpPr>
            <a:spLocks noGrp="1"/>
          </p:cNvSpPr>
          <p:nvPr>
            <p:ph idx="1"/>
          </p:nvPr>
        </p:nvSpPr>
        <p:spPr>
          <a:xfrm>
            <a:off x="86265" y="1071928"/>
            <a:ext cx="8863183" cy="1536073"/>
          </a:xfrm>
        </p:spPr>
        <p:txBody>
          <a:bodyPr/>
          <a:lstStyle/>
          <a:p>
            <a:pPr marL="0" indent="0">
              <a:buNone/>
            </a:pPr>
            <a:endParaRPr lang="en-US" sz="2400" dirty="0"/>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06667AAC-9A8C-49F5-9D6E-BF0D7C454ED6}"/>
              </a:ext>
            </a:extLst>
          </p:cNvPr>
          <p:cNvSpPr txBox="1"/>
          <p:nvPr/>
        </p:nvSpPr>
        <p:spPr>
          <a:xfrm>
            <a:off x="8403324" y="3917067"/>
            <a:ext cx="384443" cy="369332"/>
          </a:xfrm>
          <a:prstGeom prst="rect">
            <a:avLst/>
          </a:prstGeom>
          <a:noFill/>
        </p:spPr>
        <p:txBody>
          <a:bodyPr wrap="square" rtlCol="0">
            <a:spAutoFit/>
          </a:bodyPr>
          <a:lstStyle/>
          <a:p>
            <a:r>
              <a:rPr lang="en-US" dirty="0">
                <a:solidFill>
                  <a:srgbClr val="FF0000"/>
                </a:solidFill>
              </a:rPr>
              <a:t>1.</a:t>
            </a:r>
          </a:p>
        </p:txBody>
      </p:sp>
      <p:cxnSp>
        <p:nvCxnSpPr>
          <p:cNvPr id="10" name="Straight Arrow Connector 9">
            <a:extLst>
              <a:ext uri="{FF2B5EF4-FFF2-40B4-BE49-F238E27FC236}">
                <a16:creationId xmlns:a16="http://schemas.microsoft.com/office/drawing/2014/main" id="{EC7F7E44-306B-4EC7-990C-6949EC43693E}"/>
              </a:ext>
            </a:extLst>
          </p:cNvPr>
          <p:cNvCxnSpPr>
            <a:cxnSpLocks/>
          </p:cNvCxnSpPr>
          <p:nvPr/>
        </p:nvCxnSpPr>
        <p:spPr>
          <a:xfrm flipH="1">
            <a:off x="8144247" y="5052280"/>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3DD1EA0-372D-471F-9945-7872FF436371}"/>
              </a:ext>
            </a:extLst>
          </p:cNvPr>
          <p:cNvSpPr txBox="1"/>
          <p:nvPr/>
        </p:nvSpPr>
        <p:spPr>
          <a:xfrm>
            <a:off x="8403323" y="4756673"/>
            <a:ext cx="384443" cy="369332"/>
          </a:xfrm>
          <a:prstGeom prst="rect">
            <a:avLst/>
          </a:prstGeom>
          <a:noFill/>
        </p:spPr>
        <p:txBody>
          <a:bodyPr wrap="square" rtlCol="0">
            <a:spAutoFit/>
          </a:bodyPr>
          <a:lstStyle/>
          <a:p>
            <a:r>
              <a:rPr lang="en-US" dirty="0">
                <a:solidFill>
                  <a:srgbClr val="FF0000"/>
                </a:solidFill>
              </a:rPr>
              <a:t>2.</a:t>
            </a:r>
          </a:p>
        </p:txBody>
      </p:sp>
      <p:cxnSp>
        <p:nvCxnSpPr>
          <p:cNvPr id="14" name="Straight Arrow Connector 13">
            <a:extLst>
              <a:ext uri="{FF2B5EF4-FFF2-40B4-BE49-F238E27FC236}">
                <a16:creationId xmlns:a16="http://schemas.microsoft.com/office/drawing/2014/main" id="{CC586BB2-BD75-4706-976C-366E849B1787}"/>
              </a:ext>
            </a:extLst>
          </p:cNvPr>
          <p:cNvCxnSpPr>
            <a:cxnSpLocks/>
          </p:cNvCxnSpPr>
          <p:nvPr/>
        </p:nvCxnSpPr>
        <p:spPr>
          <a:xfrm flipH="1">
            <a:off x="6260533" y="4143022"/>
            <a:ext cx="2026750" cy="106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9643A6B3-53BD-4E05-AD54-64EA73629867}"/>
              </a:ext>
            </a:extLst>
          </p:cNvPr>
          <p:cNvSpPr txBox="1">
            <a:spLocks/>
          </p:cNvSpPr>
          <p:nvPr/>
        </p:nvSpPr>
        <p:spPr>
          <a:xfrm>
            <a:off x="393714" y="768755"/>
            <a:ext cx="8458199" cy="158491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400" dirty="0"/>
          </a:p>
          <a:p>
            <a:pPr marL="457200" indent="-457200">
              <a:buFont typeface="Arial" charset="0"/>
              <a:buAutoNum type="arabicPeriod"/>
            </a:pPr>
            <a:r>
              <a:rPr lang="en-US" sz="2400" dirty="0"/>
              <a:t>Type the Supplier Name in the </a:t>
            </a:r>
            <a:r>
              <a:rPr lang="en-US" sz="2400" b="1" dirty="0"/>
              <a:t>Supplier Field</a:t>
            </a:r>
          </a:p>
          <a:p>
            <a:pPr marL="457200" indent="-457200">
              <a:buFont typeface="Arial" charset="0"/>
              <a:buAutoNum type="arabicPeriod"/>
            </a:pPr>
            <a:r>
              <a:rPr lang="en-US" sz="2400" dirty="0"/>
              <a:t>Select </a:t>
            </a:r>
            <a:r>
              <a:rPr lang="en-US" sz="2400" b="1" dirty="0"/>
              <a:t>Search</a:t>
            </a:r>
          </a:p>
          <a:p>
            <a:pPr marL="0" indent="0">
              <a:buFont typeface="Arial" charset="0"/>
              <a:buNone/>
            </a:pPr>
            <a:endParaRPr lang="en-US" sz="2400" dirty="0"/>
          </a:p>
          <a:p>
            <a:pPr marL="0" indent="0">
              <a:buFont typeface="Arial" charset="0"/>
              <a:buNone/>
            </a:pPr>
            <a:endParaRPr lang="en-US" sz="2400" dirty="0"/>
          </a:p>
          <a:p>
            <a:pPr marL="400050" lvl="1" indent="0">
              <a:buFont typeface="Arial" charset="0"/>
              <a:buNone/>
            </a:pPr>
            <a:endParaRPr lang="en-US" sz="10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p:txBody>
      </p:sp>
    </p:spTree>
    <p:extLst>
      <p:ext uri="{BB962C8B-B14F-4D97-AF65-F5344CB8AC3E}">
        <p14:creationId xmlns:p14="http://schemas.microsoft.com/office/powerpoint/2010/main" val="164580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E43631-ED74-4625-B57C-A3FD4657528F}"/>
              </a:ext>
            </a:extLst>
          </p:cNvPr>
          <p:cNvPicPr>
            <a:picLocks noChangeAspect="1"/>
          </p:cNvPicPr>
          <p:nvPr/>
        </p:nvPicPr>
        <p:blipFill>
          <a:blip r:embed="rId4"/>
          <a:stretch>
            <a:fillRect/>
          </a:stretch>
        </p:blipFill>
        <p:spPr>
          <a:xfrm>
            <a:off x="197981" y="2594619"/>
            <a:ext cx="8151645" cy="3571968"/>
          </a:xfrm>
          <a:prstGeom prst="rect">
            <a:avLst/>
          </a:prstGeom>
        </p:spPr>
      </p:pic>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Balance PO – Form Details Cont’d</a:t>
            </a:r>
          </a:p>
        </p:txBody>
      </p:sp>
      <p:sp>
        <p:nvSpPr>
          <p:cNvPr id="3" name="Content Placeholder 2"/>
          <p:cNvSpPr>
            <a:spLocks noGrp="1"/>
          </p:cNvSpPr>
          <p:nvPr>
            <p:ph idx="1"/>
          </p:nvPr>
        </p:nvSpPr>
        <p:spPr>
          <a:xfrm>
            <a:off x="86265" y="1071928"/>
            <a:ext cx="8863183" cy="1536073"/>
          </a:xfrm>
        </p:spPr>
        <p:txBody>
          <a:bodyPr/>
          <a:lstStyle/>
          <a:p>
            <a:pPr marL="0" indent="0">
              <a:buNone/>
            </a:pPr>
            <a:endParaRPr lang="en-US" sz="2400" dirty="0"/>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06667AAC-9A8C-49F5-9D6E-BF0D7C454ED6}"/>
              </a:ext>
            </a:extLst>
          </p:cNvPr>
          <p:cNvSpPr txBox="1"/>
          <p:nvPr/>
        </p:nvSpPr>
        <p:spPr>
          <a:xfrm>
            <a:off x="8420806" y="4478663"/>
            <a:ext cx="384443" cy="369332"/>
          </a:xfrm>
          <a:prstGeom prst="rect">
            <a:avLst/>
          </a:prstGeom>
          <a:noFill/>
        </p:spPr>
        <p:txBody>
          <a:bodyPr wrap="square" rtlCol="0">
            <a:spAutoFit/>
          </a:bodyPr>
          <a:lstStyle/>
          <a:p>
            <a:r>
              <a:rPr lang="en-US" dirty="0">
                <a:solidFill>
                  <a:srgbClr val="FF0000"/>
                </a:solidFill>
              </a:rPr>
              <a:t>1.</a:t>
            </a:r>
          </a:p>
        </p:txBody>
      </p:sp>
      <p:cxnSp>
        <p:nvCxnSpPr>
          <p:cNvPr id="10" name="Straight Arrow Connector 9">
            <a:extLst>
              <a:ext uri="{FF2B5EF4-FFF2-40B4-BE49-F238E27FC236}">
                <a16:creationId xmlns:a16="http://schemas.microsoft.com/office/drawing/2014/main" id="{EC7F7E44-306B-4EC7-990C-6949EC43693E}"/>
              </a:ext>
            </a:extLst>
          </p:cNvPr>
          <p:cNvCxnSpPr>
            <a:cxnSpLocks/>
          </p:cNvCxnSpPr>
          <p:nvPr/>
        </p:nvCxnSpPr>
        <p:spPr>
          <a:xfrm flipH="1">
            <a:off x="8200744" y="5670286"/>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C586BB2-BD75-4706-976C-366E849B1787}"/>
              </a:ext>
            </a:extLst>
          </p:cNvPr>
          <p:cNvCxnSpPr>
            <a:cxnSpLocks/>
          </p:cNvCxnSpPr>
          <p:nvPr/>
        </p:nvCxnSpPr>
        <p:spPr>
          <a:xfrm flipH="1">
            <a:off x="8206590" y="4817302"/>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9643A6B3-53BD-4E05-AD54-64EA73629867}"/>
              </a:ext>
            </a:extLst>
          </p:cNvPr>
          <p:cNvSpPr txBox="1">
            <a:spLocks/>
          </p:cNvSpPr>
          <p:nvPr/>
        </p:nvSpPr>
        <p:spPr>
          <a:xfrm>
            <a:off x="393714" y="768754"/>
            <a:ext cx="8458199" cy="180667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400" dirty="0"/>
          </a:p>
          <a:p>
            <a:pPr marL="457200" indent="-457200">
              <a:buFont typeface="Arial" charset="0"/>
              <a:buAutoNum type="arabicPeriod"/>
            </a:pPr>
            <a:r>
              <a:rPr lang="en-US" sz="2400" dirty="0"/>
              <a:t>Select the correct supplier and wait until the Action has changed to </a:t>
            </a:r>
          </a:p>
          <a:p>
            <a:pPr marL="457200" indent="-457200">
              <a:buFont typeface="Arial" charset="0"/>
              <a:buAutoNum type="arabicPeriod"/>
            </a:pPr>
            <a:r>
              <a:rPr lang="en-US" sz="2400" dirty="0"/>
              <a:t>Select </a:t>
            </a:r>
            <a:r>
              <a:rPr lang="en-US" sz="2400" b="1" dirty="0"/>
              <a:t>Next</a:t>
            </a:r>
          </a:p>
          <a:p>
            <a:pPr marL="0" indent="0">
              <a:buFont typeface="Arial" charset="0"/>
              <a:buNone/>
            </a:pPr>
            <a:endParaRPr lang="en-US" sz="2400" dirty="0"/>
          </a:p>
          <a:p>
            <a:pPr marL="0" indent="0">
              <a:buFont typeface="Arial" charset="0"/>
              <a:buNone/>
            </a:pPr>
            <a:endParaRPr lang="en-US" sz="2400" dirty="0"/>
          </a:p>
          <a:p>
            <a:pPr marL="400050" lvl="1" indent="0">
              <a:buFont typeface="Arial" charset="0"/>
              <a:buNone/>
            </a:pPr>
            <a:endParaRPr lang="en-US" sz="10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p:txBody>
      </p:sp>
      <p:pic>
        <p:nvPicPr>
          <p:cNvPr id="5" name="Picture 4">
            <a:extLst>
              <a:ext uri="{FF2B5EF4-FFF2-40B4-BE49-F238E27FC236}">
                <a16:creationId xmlns:a16="http://schemas.microsoft.com/office/drawing/2014/main" id="{DCBAB5BB-0662-4A69-B9EB-7F689AA207CF}"/>
              </a:ext>
            </a:extLst>
          </p:cNvPr>
          <p:cNvPicPr>
            <a:picLocks noChangeAspect="1"/>
          </p:cNvPicPr>
          <p:nvPr/>
        </p:nvPicPr>
        <p:blipFill>
          <a:blip r:embed="rId5"/>
          <a:stretch>
            <a:fillRect/>
          </a:stretch>
        </p:blipFill>
        <p:spPr>
          <a:xfrm>
            <a:off x="2580393" y="1706711"/>
            <a:ext cx="847180" cy="312805"/>
          </a:xfrm>
          <a:prstGeom prst="rect">
            <a:avLst/>
          </a:prstGeom>
        </p:spPr>
      </p:pic>
      <p:sp>
        <p:nvSpPr>
          <p:cNvPr id="15" name="TextBox 14">
            <a:extLst>
              <a:ext uri="{FF2B5EF4-FFF2-40B4-BE49-F238E27FC236}">
                <a16:creationId xmlns:a16="http://schemas.microsoft.com/office/drawing/2014/main" id="{B1CE0CE9-57DF-49CB-8844-EA834192440C}"/>
              </a:ext>
            </a:extLst>
          </p:cNvPr>
          <p:cNvSpPr txBox="1"/>
          <p:nvPr/>
        </p:nvSpPr>
        <p:spPr>
          <a:xfrm>
            <a:off x="8420807" y="5381112"/>
            <a:ext cx="384443" cy="369332"/>
          </a:xfrm>
          <a:prstGeom prst="rect">
            <a:avLst/>
          </a:prstGeom>
          <a:noFill/>
        </p:spPr>
        <p:txBody>
          <a:bodyPr wrap="square" rtlCol="0">
            <a:spAutoFit/>
          </a:bodyPr>
          <a:lstStyle/>
          <a:p>
            <a:r>
              <a:rPr lang="en-US" dirty="0">
                <a:solidFill>
                  <a:srgbClr val="FF0000"/>
                </a:solidFill>
              </a:rPr>
              <a:t>2.</a:t>
            </a:r>
          </a:p>
        </p:txBody>
      </p:sp>
    </p:spTree>
    <p:extLst>
      <p:ext uri="{BB962C8B-B14F-4D97-AF65-F5344CB8AC3E}">
        <p14:creationId xmlns:p14="http://schemas.microsoft.com/office/powerpoint/2010/main" val="1720443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716AB-8BAA-4CB4-A805-847B988EED46}"/>
              </a:ext>
            </a:extLst>
          </p:cNvPr>
          <p:cNvPicPr>
            <a:picLocks noChangeAspect="1"/>
          </p:cNvPicPr>
          <p:nvPr/>
        </p:nvPicPr>
        <p:blipFill>
          <a:blip r:embed="rId4"/>
          <a:stretch>
            <a:fillRect/>
          </a:stretch>
        </p:blipFill>
        <p:spPr>
          <a:xfrm>
            <a:off x="269706" y="2712673"/>
            <a:ext cx="7948605" cy="3582219"/>
          </a:xfrm>
          <a:prstGeom prst="rect">
            <a:avLst/>
          </a:prstGeom>
        </p:spPr>
      </p:pic>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Balance PO – Form Details Cont’d</a:t>
            </a:r>
          </a:p>
        </p:txBody>
      </p:sp>
      <p:sp>
        <p:nvSpPr>
          <p:cNvPr id="3" name="Content Placeholder 2"/>
          <p:cNvSpPr>
            <a:spLocks noGrp="1"/>
          </p:cNvSpPr>
          <p:nvPr>
            <p:ph idx="1"/>
          </p:nvPr>
        </p:nvSpPr>
        <p:spPr>
          <a:xfrm>
            <a:off x="86265" y="1071928"/>
            <a:ext cx="8863183" cy="1536073"/>
          </a:xfrm>
        </p:spPr>
        <p:txBody>
          <a:bodyPr/>
          <a:lstStyle/>
          <a:p>
            <a:pPr marL="0" indent="0">
              <a:buNone/>
            </a:pPr>
            <a:endParaRPr lang="en-US" sz="2400" dirty="0"/>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06667AAC-9A8C-49F5-9D6E-BF0D7C454ED6}"/>
              </a:ext>
            </a:extLst>
          </p:cNvPr>
          <p:cNvSpPr txBox="1"/>
          <p:nvPr/>
        </p:nvSpPr>
        <p:spPr>
          <a:xfrm>
            <a:off x="8446430" y="2885317"/>
            <a:ext cx="384443" cy="369332"/>
          </a:xfrm>
          <a:prstGeom prst="rect">
            <a:avLst/>
          </a:prstGeom>
          <a:noFill/>
        </p:spPr>
        <p:txBody>
          <a:bodyPr wrap="square" rtlCol="0">
            <a:spAutoFit/>
          </a:bodyPr>
          <a:lstStyle/>
          <a:p>
            <a:r>
              <a:rPr lang="en-US" dirty="0">
                <a:solidFill>
                  <a:srgbClr val="FF0000"/>
                </a:solidFill>
              </a:rPr>
              <a:t>1.</a:t>
            </a:r>
          </a:p>
        </p:txBody>
      </p:sp>
      <p:cxnSp>
        <p:nvCxnSpPr>
          <p:cNvPr id="10" name="Straight Arrow Connector 9">
            <a:extLst>
              <a:ext uri="{FF2B5EF4-FFF2-40B4-BE49-F238E27FC236}">
                <a16:creationId xmlns:a16="http://schemas.microsoft.com/office/drawing/2014/main" id="{EC7F7E44-306B-4EC7-990C-6949EC43693E}"/>
              </a:ext>
            </a:extLst>
          </p:cNvPr>
          <p:cNvCxnSpPr>
            <a:cxnSpLocks/>
          </p:cNvCxnSpPr>
          <p:nvPr/>
        </p:nvCxnSpPr>
        <p:spPr>
          <a:xfrm flipH="1">
            <a:off x="4820356" y="3186729"/>
            <a:ext cx="3700335" cy="416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3DD1EA0-372D-471F-9945-7872FF436371}"/>
              </a:ext>
            </a:extLst>
          </p:cNvPr>
          <p:cNvSpPr txBox="1"/>
          <p:nvPr/>
        </p:nvSpPr>
        <p:spPr>
          <a:xfrm>
            <a:off x="8295851" y="5546898"/>
            <a:ext cx="384443" cy="369332"/>
          </a:xfrm>
          <a:prstGeom prst="rect">
            <a:avLst/>
          </a:prstGeom>
          <a:noFill/>
        </p:spPr>
        <p:txBody>
          <a:bodyPr wrap="square" rtlCol="0">
            <a:spAutoFit/>
          </a:bodyPr>
          <a:lstStyle/>
          <a:p>
            <a:r>
              <a:rPr lang="en-US" dirty="0">
                <a:solidFill>
                  <a:srgbClr val="FF0000"/>
                </a:solidFill>
              </a:rPr>
              <a:t>2.</a:t>
            </a:r>
          </a:p>
        </p:txBody>
      </p:sp>
      <p:cxnSp>
        <p:nvCxnSpPr>
          <p:cNvPr id="14" name="Straight Arrow Connector 13">
            <a:extLst>
              <a:ext uri="{FF2B5EF4-FFF2-40B4-BE49-F238E27FC236}">
                <a16:creationId xmlns:a16="http://schemas.microsoft.com/office/drawing/2014/main" id="{CC586BB2-BD75-4706-976C-366E849B1787}"/>
              </a:ext>
            </a:extLst>
          </p:cNvPr>
          <p:cNvCxnSpPr>
            <a:cxnSpLocks/>
          </p:cNvCxnSpPr>
          <p:nvPr/>
        </p:nvCxnSpPr>
        <p:spPr>
          <a:xfrm flipH="1">
            <a:off x="8082703" y="5832971"/>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9643A6B3-53BD-4E05-AD54-64EA73629867}"/>
              </a:ext>
            </a:extLst>
          </p:cNvPr>
          <p:cNvSpPr txBox="1">
            <a:spLocks/>
          </p:cNvSpPr>
          <p:nvPr/>
        </p:nvSpPr>
        <p:spPr>
          <a:xfrm>
            <a:off x="393714" y="768754"/>
            <a:ext cx="8458199" cy="180667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400" dirty="0"/>
          </a:p>
          <a:p>
            <a:pPr marL="457200" indent="-457200">
              <a:buFont typeface="Arial" charset="0"/>
              <a:buAutoNum type="arabicPeriod"/>
            </a:pPr>
            <a:r>
              <a:rPr lang="en-US" sz="2400" dirty="0"/>
              <a:t>Add supporting documentation; these documents will also appear in the Requisition.</a:t>
            </a:r>
          </a:p>
          <a:p>
            <a:pPr marL="457200" indent="-457200">
              <a:buFont typeface="Arial" charset="0"/>
              <a:buAutoNum type="arabicPeriod"/>
            </a:pPr>
            <a:r>
              <a:rPr lang="en-US" sz="2400" dirty="0"/>
              <a:t>Select </a:t>
            </a:r>
            <a:r>
              <a:rPr lang="en-US" sz="2400" b="1" dirty="0"/>
              <a:t>Next</a:t>
            </a:r>
          </a:p>
          <a:p>
            <a:pPr marL="0" indent="0">
              <a:buFont typeface="Arial" charset="0"/>
              <a:buNone/>
            </a:pPr>
            <a:endParaRPr lang="en-US" sz="2400" dirty="0"/>
          </a:p>
          <a:p>
            <a:pPr marL="0" indent="0">
              <a:buFont typeface="Arial" charset="0"/>
              <a:buNone/>
            </a:pPr>
            <a:r>
              <a:rPr lang="en-US" sz="2400" dirty="0"/>
              <a:t>			</a:t>
            </a:r>
          </a:p>
          <a:p>
            <a:pPr marL="400050" lvl="1" indent="0">
              <a:buFont typeface="Arial" charset="0"/>
              <a:buNone/>
            </a:pPr>
            <a:endParaRPr lang="en-US" sz="10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a:p>
            <a:pPr marL="0" indent="0">
              <a:buFont typeface="Arial" charset="0"/>
              <a:buNone/>
            </a:pPr>
            <a:endParaRPr lang="en-US" sz="2100" dirty="0"/>
          </a:p>
        </p:txBody>
      </p:sp>
    </p:spTree>
    <p:extLst>
      <p:ext uri="{BB962C8B-B14F-4D97-AF65-F5344CB8AC3E}">
        <p14:creationId xmlns:p14="http://schemas.microsoft.com/office/powerpoint/2010/main" val="535006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Blanket </a:t>
            </a:r>
          </a:p>
        </p:txBody>
      </p:sp>
      <p:sp>
        <p:nvSpPr>
          <p:cNvPr id="3" name="Content Placeholder 2"/>
          <p:cNvSpPr>
            <a:spLocks noGrp="1"/>
          </p:cNvSpPr>
          <p:nvPr>
            <p:ph idx="1"/>
          </p:nvPr>
        </p:nvSpPr>
        <p:spPr>
          <a:xfrm>
            <a:off x="181156" y="1860300"/>
            <a:ext cx="8842076" cy="3397500"/>
          </a:xfrm>
        </p:spPr>
        <p:txBody>
          <a:bodyPr/>
          <a:lstStyle/>
          <a:p>
            <a:pPr marL="0" indent="0">
              <a:buNone/>
            </a:pPr>
            <a:r>
              <a:rPr lang="en-US" sz="2400" dirty="0"/>
              <a:t>A Blanket Purchase Order (BPO) is a Declining Balance PO that authorizes multiple low-dollar purchases with a Supplier over the course of one year, whereby accurate projections of specific items/quantities needed cannot be made and the issuance of multiple Spot Buy PO’s would incur unnecessary administrative costs. The purpose of a BPO is to eliminate repetitive administrative efforts by the campus requisitioner and Procurement Services by streamlining the ordering process.</a:t>
            </a: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45187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1017588"/>
          </a:xfrm>
        </p:spPr>
        <p:txBody>
          <a:bodyPr/>
          <a:lstStyle/>
          <a:p>
            <a:r>
              <a:rPr lang="en-US" sz="3200" b="1" dirty="0">
                <a:solidFill>
                  <a:schemeClr val="accent1"/>
                </a:solidFill>
                <a:latin typeface="Arial" charset="0"/>
                <a:cs typeface="Arial" charset="0"/>
              </a:rPr>
              <a:t>Policies &amp; Procedures</a:t>
            </a:r>
            <a:br>
              <a:rPr lang="en-US" sz="3200" b="1" dirty="0">
                <a:solidFill>
                  <a:schemeClr val="accent1"/>
                </a:solidFill>
                <a:latin typeface="Arial" charset="0"/>
                <a:cs typeface="Arial" charset="0"/>
              </a:rPr>
            </a:br>
            <a:endParaRPr lang="en-US" dirty="0"/>
          </a:p>
        </p:txBody>
      </p:sp>
      <p:graphicFrame>
        <p:nvGraphicFramePr>
          <p:cNvPr id="4" name="Content Placeholder 10">
            <a:extLst>
              <a:ext uri="{FF2B5EF4-FFF2-40B4-BE49-F238E27FC236}">
                <a16:creationId xmlns:a16="http://schemas.microsoft.com/office/drawing/2014/main" id="{1A235631-059F-4B7C-8477-D8260B3BE2ED}"/>
              </a:ext>
            </a:extLst>
          </p:cNvPr>
          <p:cNvGraphicFramePr>
            <a:graphicFrameLocks noGrp="1"/>
          </p:cNvGraphicFramePr>
          <p:nvPr>
            <p:ph idx="1"/>
            <p:extLst>
              <p:ext uri="{D42A27DB-BD31-4B8C-83A1-F6EECF244321}">
                <p14:modId xmlns:p14="http://schemas.microsoft.com/office/powerpoint/2010/main" val="210041493"/>
              </p:ext>
            </p:extLst>
          </p:nvPr>
        </p:nvGraphicFramePr>
        <p:xfrm>
          <a:off x="250825" y="1160979"/>
          <a:ext cx="7555317" cy="5435026"/>
        </p:xfrm>
        <a:graphic>
          <a:graphicData uri="http://schemas.openxmlformats.org/drawingml/2006/table">
            <a:tbl>
              <a:tblPr firstRow="1" firstCol="1" bandRow="1">
                <a:tableStyleId>{BC89EF96-8CEA-46FF-86C4-4CE0E7609802}</a:tableStyleId>
              </a:tblPr>
              <a:tblGrid>
                <a:gridCol w="4318990">
                  <a:extLst>
                    <a:ext uri="{9D8B030D-6E8A-4147-A177-3AD203B41FA5}">
                      <a16:colId xmlns:a16="http://schemas.microsoft.com/office/drawing/2014/main" val="20000"/>
                    </a:ext>
                  </a:extLst>
                </a:gridCol>
                <a:gridCol w="3236327">
                  <a:extLst>
                    <a:ext uri="{9D8B030D-6E8A-4147-A177-3AD203B41FA5}">
                      <a16:colId xmlns:a16="http://schemas.microsoft.com/office/drawing/2014/main" val="20001"/>
                    </a:ext>
                  </a:extLst>
                </a:gridCol>
              </a:tblGrid>
              <a:tr h="344926">
                <a:tc>
                  <a:txBody>
                    <a:bodyPr/>
                    <a:lstStyle/>
                    <a:p>
                      <a:pPr marL="0" marR="0">
                        <a:lnSpc>
                          <a:spcPct val="107000"/>
                        </a:lnSpc>
                        <a:spcBef>
                          <a:spcPts val="0"/>
                        </a:spcBef>
                        <a:spcAft>
                          <a:spcPts val="0"/>
                        </a:spcAft>
                      </a:pPr>
                      <a:r>
                        <a:rPr lang="en-US" sz="1050" dirty="0">
                          <a:solidFill>
                            <a:schemeClr val="bg1"/>
                          </a:solidFill>
                          <a:effectLst/>
                          <a:latin typeface="Arial" panose="020B0604020202020204" pitchFamily="34" charset="0"/>
                          <a:cs typeface="Arial" panose="020B0604020202020204" pitchFamily="34" charset="0"/>
                        </a:rPr>
                        <a:t>Division/Department</a:t>
                      </a:r>
                      <a:endParaRPr lang="en-US"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solidFill>
                      <a:schemeClr val="accent1"/>
                    </a:solidFill>
                  </a:tcPr>
                </a:tc>
                <a:tc>
                  <a:txBody>
                    <a:bodyPr/>
                    <a:lstStyle/>
                    <a:p>
                      <a:pPr marL="0" marR="0">
                        <a:lnSpc>
                          <a:spcPct val="107000"/>
                        </a:lnSpc>
                        <a:spcBef>
                          <a:spcPts val="0"/>
                        </a:spcBef>
                        <a:spcAft>
                          <a:spcPts val="0"/>
                        </a:spcAft>
                      </a:pPr>
                      <a:r>
                        <a:rPr lang="en-US" sz="1050" dirty="0">
                          <a:solidFill>
                            <a:schemeClr val="bg1"/>
                          </a:solidFill>
                          <a:effectLst/>
                          <a:latin typeface="Arial" panose="020B0604020202020204" pitchFamily="34" charset="0"/>
                          <a:cs typeface="Arial" panose="020B0604020202020204" pitchFamily="34" charset="0"/>
                        </a:rPr>
                        <a:t>Primary</a:t>
                      </a:r>
                      <a:endParaRPr lang="en-US"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solidFill>
                      <a:schemeClr val="accent1"/>
                    </a:solidFill>
                  </a:tcPr>
                </a:tc>
                <a:extLst>
                  <a:ext uri="{0D108BD9-81ED-4DB2-BD59-A6C34878D82A}">
                    <a16:rowId xmlns:a16="http://schemas.microsoft.com/office/drawing/2014/main" val="10000"/>
                  </a:ext>
                </a:extLst>
              </a:tr>
              <a:tr h="184696">
                <a:tc>
                  <a:txBody>
                    <a:bodyPr/>
                    <a:lstStyle/>
                    <a:p>
                      <a:pPr marL="0" marR="0">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Team Lead</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b="1" dirty="0">
                          <a:effectLst/>
                          <a:latin typeface="Arial" panose="020B0604020202020204" pitchFamily="34" charset="0"/>
                          <a:cs typeface="Arial" panose="020B0604020202020204" pitchFamily="34" charset="0"/>
                        </a:rPr>
                        <a:t>Genelle Vinci</a:t>
                      </a:r>
                      <a:endParaRPr lang="en-US" sz="1050" b="1"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extLst>
                  <a:ext uri="{0D108BD9-81ED-4DB2-BD59-A6C34878D82A}">
                    <a16:rowId xmlns:a16="http://schemas.microsoft.com/office/drawing/2014/main" val="10001"/>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ASIC</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Oswaldo Reategui</a:t>
                      </a:r>
                    </a:p>
                  </a:txBody>
                  <a:tcPr marL="58761" marR="58761" marT="0" marB="0" anchor="ctr"/>
                </a:tc>
                <a:extLst>
                  <a:ext uri="{0D108BD9-81ED-4DB2-BD59-A6C34878D82A}">
                    <a16:rowId xmlns:a16="http://schemas.microsoft.com/office/drawing/2014/main" val="10002"/>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Athenaeum</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Rudy Zepeda</a:t>
                      </a:r>
                    </a:p>
                  </a:txBody>
                  <a:tcPr marL="58761" marR="58761" marT="0" marB="0" anchor="ctr"/>
                </a:tc>
                <a:extLst>
                  <a:ext uri="{0D108BD9-81ED-4DB2-BD59-A6C34878D82A}">
                    <a16:rowId xmlns:a16="http://schemas.microsoft.com/office/drawing/2014/main" val="10003"/>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B &amp; F</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Mayra Olivares </a:t>
                      </a:r>
                    </a:p>
                  </a:txBody>
                  <a:tcPr marL="58761" marR="58761" marT="0" marB="0" anchor="ctr"/>
                </a:tc>
                <a:extLst>
                  <a:ext uri="{0D108BD9-81ED-4DB2-BD59-A6C34878D82A}">
                    <a16:rowId xmlns:a16="http://schemas.microsoft.com/office/drawing/2014/main" val="1372571710"/>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Biology</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04"/>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CACR</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05"/>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CCE</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Mayra Olivares</a:t>
                      </a:r>
                    </a:p>
                  </a:txBody>
                  <a:tcPr marL="58761" marR="58761" marT="0" marB="0" anchor="ctr"/>
                </a:tc>
                <a:extLst>
                  <a:ext uri="{0D108BD9-81ED-4DB2-BD59-A6C34878D82A}">
                    <a16:rowId xmlns:a16="http://schemas.microsoft.com/office/drawing/2014/main" val="10006"/>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DIR</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Elisa Brink</a:t>
                      </a:r>
                    </a:p>
                  </a:txBody>
                  <a:tcPr marL="58761" marR="58761" marT="0" marB="0" anchor="ctr"/>
                </a:tc>
                <a:extLst>
                  <a:ext uri="{0D108BD9-81ED-4DB2-BD59-A6C34878D82A}">
                    <a16:rowId xmlns:a16="http://schemas.microsoft.com/office/drawing/2014/main" val="10007"/>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EAS</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Rudy Zepeda</a:t>
                      </a:r>
                    </a:p>
                  </a:txBody>
                  <a:tcPr marL="58761" marR="58761" marT="0" marB="0" anchor="ctr"/>
                </a:tc>
                <a:extLst>
                  <a:ext uri="{0D108BD9-81ED-4DB2-BD59-A6C34878D82A}">
                    <a16:rowId xmlns:a16="http://schemas.microsoft.com/office/drawing/2014/main" val="10008"/>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Facilities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09"/>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GPS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Oswaldo Reategui</a:t>
                      </a:r>
                    </a:p>
                  </a:txBody>
                  <a:tcPr marL="58761" marR="58761" marT="0" marB="0" anchor="ctr"/>
                </a:tc>
                <a:extLst>
                  <a:ext uri="{0D108BD9-81ED-4DB2-BD59-A6C34878D82A}">
                    <a16:rowId xmlns:a16="http://schemas.microsoft.com/office/drawing/2014/main" val="10010"/>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HR</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11"/>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HSS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Oswaldo Reategui</a:t>
                      </a:r>
                    </a:p>
                  </a:txBody>
                  <a:tcPr marL="58761" marR="58761" marT="0" marB="0" anchor="ctr"/>
                </a:tc>
                <a:extLst>
                  <a:ext uri="{0D108BD9-81ED-4DB2-BD59-A6C34878D82A}">
                    <a16:rowId xmlns:a16="http://schemas.microsoft.com/office/drawing/2014/main" val="10012"/>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IMSS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Oswaldo Reategui</a:t>
                      </a:r>
                    </a:p>
                  </a:txBody>
                  <a:tcPr marL="58761" marR="58761" marT="0" marB="0" anchor="ctr"/>
                </a:tc>
                <a:extLst>
                  <a:ext uri="{0D108BD9-81ED-4DB2-BD59-A6C34878D82A}">
                    <a16:rowId xmlns:a16="http://schemas.microsoft.com/office/drawing/2014/main" val="10013"/>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Library</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Oswaldo Reategui</a:t>
                      </a:r>
                    </a:p>
                  </a:txBody>
                  <a:tcPr marL="58761" marR="58761" marT="0" marB="0" anchor="ctr"/>
                </a:tc>
                <a:extLst>
                  <a:ext uri="{0D108BD9-81ED-4DB2-BD59-A6C34878D82A}">
                    <a16:rowId xmlns:a16="http://schemas.microsoft.com/office/drawing/2014/main" val="10014"/>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LIGO</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Melanie McCandless</a:t>
                      </a:r>
                    </a:p>
                  </a:txBody>
                  <a:tcPr marL="58761" marR="58761" marT="0" marB="0" anchor="ctr"/>
                </a:tc>
                <a:extLst>
                  <a:ext uri="{0D108BD9-81ED-4DB2-BD59-A6C34878D82A}">
                    <a16:rowId xmlns:a16="http://schemas.microsoft.com/office/drawing/2014/main" val="10015"/>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OGC</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Elisa Brink</a:t>
                      </a:r>
                    </a:p>
                  </a:txBody>
                  <a:tcPr marL="58761" marR="58761" marT="0" marB="0" anchor="ctr"/>
                </a:tc>
                <a:extLst>
                  <a:ext uri="{0D108BD9-81ED-4DB2-BD59-A6C34878D82A}">
                    <a16:rowId xmlns:a16="http://schemas.microsoft.com/office/drawing/2014/main" val="2021767466"/>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PMA</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Elisa Brink</a:t>
                      </a:r>
                    </a:p>
                  </a:txBody>
                  <a:tcPr marL="58761" marR="58761" marT="0" marB="0" anchor="ctr"/>
                </a:tc>
                <a:extLst>
                  <a:ext uri="{0D108BD9-81ED-4DB2-BD59-A6C34878D82A}">
                    <a16:rowId xmlns:a16="http://schemas.microsoft.com/office/drawing/2014/main" val="10016"/>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President</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17"/>
                  </a:ext>
                </a:extLst>
              </a:tr>
              <a:tr h="205188">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Provost</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18"/>
                  </a:ext>
                </a:extLst>
              </a:tr>
              <a:tr h="205188">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RSI</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Mayra Olivares</a:t>
                      </a:r>
                    </a:p>
                  </a:txBody>
                  <a:tcPr marL="58761" marR="58761" marT="0" marB="0" anchor="ctr"/>
                </a:tc>
                <a:extLst>
                  <a:ext uri="{0D108BD9-81ED-4DB2-BD59-A6C34878D82A}">
                    <a16:rowId xmlns:a16="http://schemas.microsoft.com/office/drawing/2014/main" val="4212338010"/>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SAS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19"/>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Strategy Implementation Group</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Mayra Olivares</a:t>
                      </a:r>
                    </a:p>
                  </a:txBody>
                  <a:tcPr marL="58761" marR="58761" marT="0" marB="0" anchor="ctr"/>
                </a:tc>
                <a:extLst>
                  <a:ext uri="{0D108BD9-81ED-4DB2-BD59-A6C34878D82A}">
                    <a16:rowId xmlns:a16="http://schemas.microsoft.com/office/drawing/2014/main" val="10020"/>
                  </a:ext>
                </a:extLst>
              </a:tr>
              <a:tr h="171527">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Student Affairs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21"/>
                  </a:ext>
                </a:extLst>
              </a:tr>
              <a:tr h="184696">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TMT</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 Elisa Brink</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extLst>
                  <a:ext uri="{0D108BD9-81ED-4DB2-BD59-A6C34878D82A}">
                    <a16:rowId xmlns:a16="http://schemas.microsoft.com/office/drawing/2014/main" val="10022"/>
                  </a:ext>
                </a:extLst>
              </a:tr>
              <a:tr h="191559">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Independent Contractors Agreement </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Elisa Brink, Mayra Olivares</a:t>
                      </a:r>
                    </a:p>
                  </a:txBody>
                  <a:tcPr marL="58761" marR="58761" marT="0" marB="0" anchor="ctr"/>
                </a:tc>
                <a:extLst>
                  <a:ext uri="{0D108BD9-81ED-4DB2-BD59-A6C34878D82A}">
                    <a16:rowId xmlns:a16="http://schemas.microsoft.com/office/drawing/2014/main" val="10023"/>
                  </a:ext>
                </a:extLst>
              </a:tr>
              <a:tr h="18469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b="0" dirty="0">
                          <a:effectLst/>
                          <a:latin typeface="Arial" panose="020B0604020202020204" pitchFamily="34" charset="0"/>
                          <a:ea typeface="Calibri" panose="020F0502020204030204" pitchFamily="34" charset="0"/>
                          <a:cs typeface="Arial" panose="020B0604020202020204" pitchFamily="34" charset="0"/>
                        </a:rPr>
                        <a:t>MPA’s &amp; RFP’s </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Elisa Brink, Mayra Olivares, Oswaldo Reategui</a:t>
                      </a:r>
                    </a:p>
                  </a:txBody>
                  <a:tcPr marL="58761" marR="58761" marT="0" marB="0" anchor="ct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558912647"/>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Blanket </a:t>
            </a:r>
          </a:p>
        </p:txBody>
      </p:sp>
      <p:sp>
        <p:nvSpPr>
          <p:cNvPr id="3" name="Content Placeholder 2"/>
          <p:cNvSpPr>
            <a:spLocks noGrp="1"/>
          </p:cNvSpPr>
          <p:nvPr>
            <p:ph idx="1"/>
          </p:nvPr>
        </p:nvSpPr>
        <p:spPr>
          <a:xfrm>
            <a:off x="181156" y="1105920"/>
            <a:ext cx="8842076" cy="5660640"/>
          </a:xfrm>
        </p:spPr>
        <p:txBody>
          <a:bodyPr/>
          <a:lstStyle/>
          <a:p>
            <a:pPr marL="0" indent="0">
              <a:buNone/>
            </a:pPr>
            <a:r>
              <a:rPr lang="en-US" sz="2400" b="1" dirty="0"/>
              <a:t>Criteria:</a:t>
            </a:r>
          </a:p>
          <a:p>
            <a:pPr marL="0" indent="0">
              <a:buNone/>
            </a:pPr>
            <a:endParaRPr lang="en-US" sz="2400" dirty="0">
              <a:solidFill>
                <a:srgbClr val="0000FF"/>
              </a:solidFill>
            </a:endParaRPr>
          </a:p>
          <a:p>
            <a:pPr marL="0" indent="0">
              <a:buNone/>
            </a:pPr>
            <a:r>
              <a:rPr lang="en-US" sz="2000" b="1" dirty="0">
                <a:solidFill>
                  <a:schemeClr val="accent1"/>
                </a:solidFill>
                <a:latin typeface="Arial" charset="0"/>
                <a:cs typeface="Arial" charset="0"/>
              </a:rPr>
              <a:t>All BPO's are subject to Buyer review and analysis and can be disqualified if appropriate criteria are not met.</a:t>
            </a:r>
          </a:p>
          <a:p>
            <a:pPr marL="0" indent="0">
              <a:buNone/>
            </a:pPr>
            <a:endParaRPr lang="en-US" sz="2000" b="1" dirty="0">
              <a:solidFill>
                <a:schemeClr val="accent1"/>
              </a:solidFill>
              <a:latin typeface="Arial" charset="0"/>
              <a:cs typeface="Arial" charset="0"/>
            </a:endParaRP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694592" y="5380892"/>
            <a:ext cx="7622931" cy="923330"/>
          </a:xfrm>
          <a:prstGeom prst="rect">
            <a:avLst/>
          </a:prstGeom>
          <a:noFill/>
        </p:spPr>
        <p:txBody>
          <a:bodyPr wrap="square" rtlCol="0">
            <a:spAutoFit/>
          </a:bodyPr>
          <a:lstStyle/>
          <a:p>
            <a:pPr algn="ctr"/>
            <a:r>
              <a:rPr lang="en-US" dirty="0"/>
              <a:t>Requests that do not meet </a:t>
            </a:r>
            <a:r>
              <a:rPr lang="en-US" u="sng" dirty="0"/>
              <a:t>all</a:t>
            </a:r>
            <a:r>
              <a:rPr lang="en-US" dirty="0"/>
              <a:t> of the requirements listed above must be submitted on a different TechMart form.  Please contact a Purchasing Agent/Contracting Officer for further direction.</a:t>
            </a:r>
          </a:p>
        </p:txBody>
      </p:sp>
      <p:pic>
        <p:nvPicPr>
          <p:cNvPr id="11" name="Picture 10"/>
          <p:cNvPicPr>
            <a:picLocks noChangeAspect="1"/>
          </p:cNvPicPr>
          <p:nvPr/>
        </p:nvPicPr>
        <p:blipFill rotWithShape="1">
          <a:blip r:embed="rId5"/>
          <a:srcRect l="203"/>
          <a:stretch/>
        </p:blipFill>
        <p:spPr>
          <a:xfrm>
            <a:off x="770965" y="2794100"/>
            <a:ext cx="7546558" cy="1980952"/>
          </a:xfrm>
          <a:prstGeom prst="rect">
            <a:avLst/>
          </a:prstGeom>
        </p:spPr>
      </p:pic>
      <p:pic>
        <p:nvPicPr>
          <p:cNvPr id="5" name="Picture 4" descr="File:Check mark 23x20 02.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0588" y="3312994"/>
            <a:ext cx="287587" cy="272423"/>
          </a:xfrm>
          <a:prstGeom prst="rect">
            <a:avLst/>
          </a:prstGeom>
        </p:spPr>
      </p:pic>
      <p:pic>
        <p:nvPicPr>
          <p:cNvPr id="8" name="Picture 7" descr="File:Check mark 23x20 02.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361" y="3682660"/>
            <a:ext cx="287587" cy="272423"/>
          </a:xfrm>
          <a:prstGeom prst="rect">
            <a:avLst/>
          </a:prstGeom>
        </p:spPr>
      </p:pic>
      <p:pic>
        <p:nvPicPr>
          <p:cNvPr id="9" name="Picture 8" descr="File:Check mark 23x20 02.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360" y="4055185"/>
            <a:ext cx="287587" cy="272423"/>
          </a:xfrm>
          <a:prstGeom prst="rect">
            <a:avLst/>
          </a:prstGeom>
        </p:spPr>
      </p:pic>
      <p:pic>
        <p:nvPicPr>
          <p:cNvPr id="10" name="Picture 9" descr="File:Check mark 23x20 02.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359" y="4410640"/>
            <a:ext cx="287587" cy="272423"/>
          </a:xfrm>
          <a:prstGeom prst="rect">
            <a:avLst/>
          </a:prstGeom>
        </p:spPr>
      </p:pic>
      <p:sp>
        <p:nvSpPr>
          <p:cNvPr id="12" name="TextBox 11"/>
          <p:cNvSpPr txBox="1"/>
          <p:nvPr/>
        </p:nvSpPr>
        <p:spPr>
          <a:xfrm>
            <a:off x="1722875" y="3313328"/>
            <a:ext cx="4716869" cy="307777"/>
          </a:xfrm>
          <a:prstGeom prst="rect">
            <a:avLst/>
          </a:prstGeom>
          <a:noFill/>
        </p:spPr>
        <p:txBody>
          <a:bodyPr wrap="none" rtlCol="0">
            <a:spAutoFit/>
          </a:bodyPr>
          <a:lstStyle/>
          <a:p>
            <a:r>
              <a:rPr lang="en-US" sz="1400" dirty="0"/>
              <a:t>The total Purchase Requisition amount must fund one (1) year</a:t>
            </a:r>
          </a:p>
        </p:txBody>
      </p:sp>
      <p:sp>
        <p:nvSpPr>
          <p:cNvPr id="13" name="TextBox 12"/>
          <p:cNvSpPr txBox="1"/>
          <p:nvPr/>
        </p:nvSpPr>
        <p:spPr>
          <a:xfrm>
            <a:off x="1722875" y="3682660"/>
            <a:ext cx="4523033" cy="584775"/>
          </a:xfrm>
          <a:prstGeom prst="rect">
            <a:avLst/>
          </a:prstGeom>
          <a:noFill/>
        </p:spPr>
        <p:txBody>
          <a:bodyPr wrap="none" rtlCol="0">
            <a:spAutoFit/>
          </a:bodyPr>
          <a:lstStyle/>
          <a:p>
            <a:r>
              <a:rPr lang="en-US" sz="1400" dirty="0"/>
              <a:t>The PTA (account) used must be chargeable for the full year</a:t>
            </a:r>
          </a:p>
          <a:p>
            <a:endParaRPr lang="en-US" dirty="0"/>
          </a:p>
        </p:txBody>
      </p:sp>
      <p:sp>
        <p:nvSpPr>
          <p:cNvPr id="14" name="TextBox 13"/>
          <p:cNvSpPr txBox="1"/>
          <p:nvPr/>
        </p:nvSpPr>
        <p:spPr>
          <a:xfrm>
            <a:off x="1722875" y="4055185"/>
            <a:ext cx="5771195" cy="523220"/>
          </a:xfrm>
          <a:prstGeom prst="rect">
            <a:avLst/>
          </a:prstGeom>
          <a:noFill/>
        </p:spPr>
        <p:txBody>
          <a:bodyPr wrap="none" rtlCol="0">
            <a:spAutoFit/>
          </a:bodyPr>
          <a:lstStyle/>
          <a:p>
            <a:r>
              <a:rPr lang="en-US" sz="1400" dirty="0"/>
              <a:t>A minimum of 2 invoices per month or 24 invoices per year must be received</a:t>
            </a:r>
          </a:p>
          <a:p>
            <a:endParaRPr lang="en-US" sz="1400" dirty="0"/>
          </a:p>
        </p:txBody>
      </p:sp>
      <p:sp>
        <p:nvSpPr>
          <p:cNvPr id="15" name="TextBox 14"/>
          <p:cNvSpPr txBox="1"/>
          <p:nvPr/>
        </p:nvSpPr>
        <p:spPr>
          <a:xfrm>
            <a:off x="1722875" y="4384333"/>
            <a:ext cx="5794535" cy="584775"/>
          </a:xfrm>
          <a:prstGeom prst="rect">
            <a:avLst/>
          </a:prstGeom>
          <a:noFill/>
        </p:spPr>
        <p:txBody>
          <a:bodyPr wrap="none" rtlCol="0">
            <a:spAutoFit/>
          </a:bodyPr>
          <a:lstStyle/>
          <a:p>
            <a:r>
              <a:rPr lang="en-US" sz="1400" dirty="0"/>
              <a:t>The exact quantities ordered of specific items cannot be accurately projected</a:t>
            </a:r>
          </a:p>
          <a:p>
            <a:endParaRPr lang="en-US" dirty="0"/>
          </a:p>
        </p:txBody>
      </p:sp>
    </p:spTree>
    <p:extLst>
      <p:ext uri="{BB962C8B-B14F-4D97-AF65-F5344CB8AC3E}">
        <p14:creationId xmlns:p14="http://schemas.microsoft.com/office/powerpoint/2010/main" val="62131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2" grpId="0"/>
      <p:bldP spid="13" grpId="0"/>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Blanket </a:t>
            </a:r>
          </a:p>
        </p:txBody>
      </p:sp>
      <p:sp>
        <p:nvSpPr>
          <p:cNvPr id="3" name="Content Placeholder 2"/>
          <p:cNvSpPr>
            <a:spLocks noGrp="1"/>
          </p:cNvSpPr>
          <p:nvPr>
            <p:ph idx="1"/>
          </p:nvPr>
        </p:nvSpPr>
        <p:spPr>
          <a:xfrm>
            <a:off x="181156" y="914401"/>
            <a:ext cx="8842076" cy="5760720"/>
          </a:xfrm>
        </p:spPr>
        <p:txBody>
          <a:bodyPr/>
          <a:lstStyle/>
          <a:p>
            <a:pPr marL="0" indent="0">
              <a:buNone/>
            </a:pPr>
            <a:r>
              <a:rPr lang="en-US" sz="2400" b="1" dirty="0"/>
              <a:t>Justification:</a:t>
            </a:r>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5"/>
          <a:stretch>
            <a:fillRect/>
          </a:stretch>
        </p:blipFill>
        <p:spPr>
          <a:xfrm>
            <a:off x="1435191" y="1379864"/>
            <a:ext cx="6142857" cy="1161905"/>
          </a:xfrm>
          <a:prstGeom prst="rect">
            <a:avLst/>
          </a:prstGeom>
        </p:spPr>
      </p:pic>
      <p:pic>
        <p:nvPicPr>
          <p:cNvPr id="6" name="Picture 5"/>
          <p:cNvPicPr>
            <a:picLocks noChangeAspect="1"/>
          </p:cNvPicPr>
          <p:nvPr/>
        </p:nvPicPr>
        <p:blipFill>
          <a:blip r:embed="rId6"/>
          <a:stretch>
            <a:fillRect/>
          </a:stretch>
        </p:blipFill>
        <p:spPr>
          <a:xfrm>
            <a:off x="1436997" y="2581026"/>
            <a:ext cx="6142856" cy="552381"/>
          </a:xfrm>
          <a:prstGeom prst="rect">
            <a:avLst/>
          </a:prstGeom>
        </p:spPr>
      </p:pic>
      <p:pic>
        <p:nvPicPr>
          <p:cNvPr id="8" name="Picture 7"/>
          <p:cNvPicPr>
            <a:picLocks noChangeAspect="1"/>
          </p:cNvPicPr>
          <p:nvPr/>
        </p:nvPicPr>
        <p:blipFill>
          <a:blip r:embed="rId7"/>
          <a:stretch>
            <a:fillRect/>
          </a:stretch>
        </p:blipFill>
        <p:spPr>
          <a:xfrm>
            <a:off x="1483318" y="3172664"/>
            <a:ext cx="6142857" cy="1266667"/>
          </a:xfrm>
          <a:prstGeom prst="rect">
            <a:avLst/>
          </a:prstGeom>
        </p:spPr>
      </p:pic>
      <p:pic>
        <p:nvPicPr>
          <p:cNvPr id="9" name="Picture 8"/>
          <p:cNvPicPr>
            <a:picLocks noChangeAspect="1"/>
          </p:cNvPicPr>
          <p:nvPr/>
        </p:nvPicPr>
        <p:blipFill>
          <a:blip r:embed="rId8"/>
          <a:stretch>
            <a:fillRect/>
          </a:stretch>
        </p:blipFill>
        <p:spPr>
          <a:xfrm>
            <a:off x="1481524" y="4478588"/>
            <a:ext cx="6144651" cy="1361905"/>
          </a:xfrm>
          <a:prstGeom prst="rect">
            <a:avLst/>
          </a:prstGeom>
        </p:spPr>
      </p:pic>
      <p:pic>
        <p:nvPicPr>
          <p:cNvPr id="10" name="Picture 9"/>
          <p:cNvPicPr>
            <a:picLocks noChangeAspect="1"/>
          </p:cNvPicPr>
          <p:nvPr/>
        </p:nvPicPr>
        <p:blipFill>
          <a:blip r:embed="rId9"/>
          <a:stretch>
            <a:fillRect/>
          </a:stretch>
        </p:blipFill>
        <p:spPr>
          <a:xfrm>
            <a:off x="1457460" y="5885807"/>
            <a:ext cx="6144652" cy="828571"/>
          </a:xfrm>
          <a:prstGeom prst="rect">
            <a:avLst/>
          </a:prstGeom>
        </p:spPr>
      </p:pic>
    </p:spTree>
    <p:extLst>
      <p:ext uri="{BB962C8B-B14F-4D97-AF65-F5344CB8AC3E}">
        <p14:creationId xmlns:p14="http://schemas.microsoft.com/office/powerpoint/2010/main" val="3114329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Blanket </a:t>
            </a:r>
          </a:p>
        </p:txBody>
      </p:sp>
      <p:sp>
        <p:nvSpPr>
          <p:cNvPr id="3" name="Content Placeholder 2"/>
          <p:cNvSpPr>
            <a:spLocks noGrp="1"/>
          </p:cNvSpPr>
          <p:nvPr>
            <p:ph idx="1"/>
          </p:nvPr>
        </p:nvSpPr>
        <p:spPr>
          <a:xfrm>
            <a:off x="181156" y="1105920"/>
            <a:ext cx="8842076" cy="4047304"/>
          </a:xfrm>
        </p:spPr>
        <p:txBody>
          <a:bodyPr/>
          <a:lstStyle/>
          <a:p>
            <a:pPr marL="0" indent="0">
              <a:buNone/>
            </a:pPr>
            <a:r>
              <a:rPr lang="en-US" sz="2400" b="1" dirty="0"/>
              <a:t>Renewals:</a:t>
            </a:r>
          </a:p>
          <a:p>
            <a:pPr marL="0" indent="0">
              <a:buNone/>
            </a:pPr>
            <a:endParaRPr lang="en-US" sz="2400" dirty="0"/>
          </a:p>
          <a:p>
            <a:r>
              <a:rPr lang="en-US" sz="2400" dirty="0"/>
              <a:t>BPO’s are limited to 5 lines</a:t>
            </a:r>
          </a:p>
          <a:p>
            <a:endParaRPr lang="en-US" sz="2400" dirty="0"/>
          </a:p>
          <a:p>
            <a:r>
              <a:rPr lang="en-US" sz="2400" dirty="0"/>
              <a:t>BPO’s can be renewed annually for a maximum period of performance of 5 years</a:t>
            </a:r>
          </a:p>
          <a:p>
            <a:endParaRPr lang="en-US" sz="2400" dirty="0"/>
          </a:p>
          <a:p>
            <a:r>
              <a:rPr lang="en-US" sz="2400" dirty="0"/>
              <a:t>To renew a BPO, submit a Change Request with a signed Blanket Purchase Order Renewal Form</a:t>
            </a:r>
          </a:p>
          <a:p>
            <a:pPr marL="0" indent="0">
              <a:buNone/>
            </a:pPr>
            <a:endParaRPr lang="en-US" sz="10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E982B367-5886-4FB0-9F82-B7050BA68280}"/>
              </a:ext>
            </a:extLst>
          </p:cNvPr>
          <p:cNvSpPr txBox="1"/>
          <p:nvPr/>
        </p:nvSpPr>
        <p:spPr>
          <a:xfrm>
            <a:off x="935716" y="5351775"/>
            <a:ext cx="7238063" cy="923330"/>
          </a:xfrm>
          <a:prstGeom prst="rect">
            <a:avLst/>
          </a:prstGeom>
          <a:ln>
            <a:solidFill>
              <a:srgbClr val="FF6E1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buNone/>
            </a:pPr>
            <a:r>
              <a:rPr lang="en-US" dirty="0">
                <a:solidFill>
                  <a:schemeClr val="tx1"/>
                </a:solidFill>
              </a:rPr>
              <a:t>Upon receiving the Change Request, your Buyer will perform an evaluation of the previous year to review eligibility requirements. If the PO did not meet the requirements a different PO Form must be used. </a:t>
            </a:r>
          </a:p>
        </p:txBody>
      </p:sp>
    </p:spTree>
    <p:extLst>
      <p:ext uri="{BB962C8B-B14F-4D97-AF65-F5344CB8AC3E}">
        <p14:creationId xmlns:p14="http://schemas.microsoft.com/office/powerpoint/2010/main" val="356877568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Independent Contractor</a:t>
            </a:r>
            <a:br>
              <a:rPr lang="en-US" sz="3200" b="1" dirty="0">
                <a:solidFill>
                  <a:schemeClr val="accent1"/>
                </a:solidFill>
                <a:latin typeface="Arial" charset="0"/>
                <a:cs typeface="Arial" charset="0"/>
              </a:rPr>
            </a:br>
            <a:r>
              <a:rPr lang="en-US" sz="3200" b="1" dirty="0">
                <a:solidFill>
                  <a:schemeClr val="accent1"/>
                </a:solidFill>
                <a:latin typeface="Arial" charset="0"/>
                <a:cs typeface="Arial" charset="0"/>
              </a:rPr>
              <a:t>Services Agreement </a:t>
            </a:r>
          </a:p>
        </p:txBody>
      </p:sp>
      <p:sp>
        <p:nvSpPr>
          <p:cNvPr id="3" name="Content Placeholder 2"/>
          <p:cNvSpPr>
            <a:spLocks noGrp="1"/>
          </p:cNvSpPr>
          <p:nvPr>
            <p:ph idx="1"/>
          </p:nvPr>
        </p:nvSpPr>
        <p:spPr>
          <a:xfrm>
            <a:off x="181156" y="1736856"/>
            <a:ext cx="8842076" cy="2603432"/>
          </a:xfrm>
        </p:spPr>
        <p:txBody>
          <a:bodyPr/>
          <a:lstStyle/>
          <a:p>
            <a:pPr marL="0" indent="0">
              <a:buNone/>
            </a:pPr>
            <a:r>
              <a:rPr lang="en-US" sz="2400" dirty="0"/>
              <a:t>The Declining Balance PO type used to set up a new Independent Contractor Services Agreement with an individual or sole proprietor. An Independent Contractor Services Agreement should be initiated prior to the commencement of services. If you have already been invoiced for services rendered and there will be no continuing services, the </a:t>
            </a:r>
            <a:r>
              <a:rPr lang="en-US" sz="2400" u="sng" dirty="0"/>
              <a:t>Supplier After-the-Fact </a:t>
            </a:r>
            <a:r>
              <a:rPr lang="en-US" sz="2400" dirty="0"/>
              <a:t>form should be used in lieu of the Declining Balance PO form. </a:t>
            </a:r>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52992523"/>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Changes to Independent Contractors</a:t>
            </a:r>
          </a:p>
        </p:txBody>
      </p:sp>
      <p:sp>
        <p:nvSpPr>
          <p:cNvPr id="3" name="Content Placeholder 2"/>
          <p:cNvSpPr>
            <a:spLocks noGrp="1"/>
          </p:cNvSpPr>
          <p:nvPr>
            <p:ph idx="1"/>
          </p:nvPr>
        </p:nvSpPr>
        <p:spPr>
          <a:xfrm>
            <a:off x="181156" y="1663285"/>
            <a:ext cx="8842076" cy="3749545"/>
          </a:xfrm>
        </p:spPr>
        <p:txBody>
          <a:bodyPr/>
          <a:lstStyle/>
          <a:p>
            <a:r>
              <a:rPr lang="en-US" sz="1850" b="1" dirty="0"/>
              <a:t>California AB 5 Law: </a:t>
            </a:r>
            <a:r>
              <a:rPr lang="en-US" sz="1800" dirty="0">
                <a:effectLst/>
                <a:latin typeface="Calibri" panose="020F0502020204030204" pitchFamily="34" charset="0"/>
                <a:ea typeface="Calibri" panose="020F0502020204030204" pitchFamily="34" charset="0"/>
              </a:rPr>
              <a:t>Due to the new CA Assembly Bill 5 that went into effect on January 1, 2020, the process for Independent Contractors has changed for Caltech. </a:t>
            </a:r>
            <a:endParaRPr lang="en-US" sz="1850"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CA Assembly Bill 5 </a:t>
            </a:r>
            <a:r>
              <a:rPr lang="en-US" sz="1800" dirty="0">
                <a:effectLst/>
                <a:latin typeface="Calibri" panose="020F0502020204030204" pitchFamily="34" charset="0"/>
                <a:ea typeface="Calibri" panose="020F0502020204030204" pitchFamily="34" charset="0"/>
                <a:cs typeface="Times New Roman" panose="02020603050405020304" pitchFamily="18" charset="0"/>
              </a:rPr>
              <a:t>presumes individuals to be employees unless Caltech can satisfy all three of the ABC questions below:</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57250" lvl="1" indent="-457200">
              <a:buFont typeface="+mj-lt"/>
              <a:buAutoNum type="alphaUcPeriod"/>
            </a:pPr>
            <a:r>
              <a:rPr lang="en-US" sz="1800" dirty="0">
                <a:effectLst/>
                <a:latin typeface="Calibri" panose="020F0502020204030204" pitchFamily="34" charset="0"/>
                <a:ea typeface="Calibri" panose="020F0502020204030204" pitchFamily="34" charset="0"/>
                <a:cs typeface="Calibri" panose="020F0502020204030204" pitchFamily="34" charset="0"/>
              </a:rPr>
              <a:t>Is the individual free from Caltech’s control or direction in performing the work?</a:t>
            </a:r>
          </a:p>
          <a:p>
            <a:pPr marL="857250" lvl="1" indent="-457200">
              <a:buFont typeface="+mj-lt"/>
              <a:buAutoNum type="alpha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work take place outside the usual course of business of Caltech?</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857250" lvl="1" indent="-457200">
              <a:buFont typeface="+mj-lt"/>
              <a:buAutoNum type="alpha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 individual customarily engaged in an independent trade, occupation, profession, or established business of the work of the same nature? </a:t>
            </a:r>
          </a:p>
          <a:p>
            <a:pPr marL="857250" lvl="1" indent="-457200">
              <a:buFont typeface="+mj-lt"/>
              <a:buAutoNum type="alphaUcPeriod"/>
            </a:pPr>
            <a:endParaRPr lang="en-US" sz="1800" dirty="0">
              <a:latin typeface="Calibri" panose="020F0502020204030204" pitchFamily="34" charset="0"/>
              <a:cs typeface="Times New Roman" panose="02020603050405020304" pitchFamily="18" charset="0"/>
            </a:endParaRPr>
          </a:p>
          <a:p>
            <a:pPr marL="400050" lvl="1" indent="0">
              <a:buNone/>
            </a:pPr>
            <a:r>
              <a:rPr lang="en-US" sz="1800" dirty="0">
                <a:latin typeface="Calibri" panose="020F0502020204030204" pitchFamily="34" charset="0"/>
                <a:cs typeface="Times New Roman" panose="02020603050405020304" pitchFamily="18" charset="0"/>
              </a:rPr>
              <a:t>Training Video: </a:t>
            </a:r>
            <a:r>
              <a:rPr lang="en-US" sz="1800" dirty="0">
                <a:latin typeface="Calibri" panose="020F0502020204030204" pitchFamily="34" charset="0"/>
                <a:cs typeface="Times New Roman" panose="02020603050405020304" pitchFamily="18" charset="0"/>
                <a:hlinkClick r:id="rId5"/>
              </a:rPr>
              <a:t>https://caltech.app.box.com/s/vnwxncike2k83nscygywepv8mbpd84t5</a:t>
            </a:r>
            <a:endParaRPr lang="en-US" sz="1800" dirty="0">
              <a:latin typeface="Calibri" panose="020F0502020204030204" pitchFamily="34" charset="0"/>
              <a:cs typeface="Times New Roman" panose="02020603050405020304" pitchFamily="18" charset="0"/>
            </a:endParaRPr>
          </a:p>
          <a:p>
            <a:pPr marL="400050" lvl="1" indent="0">
              <a:buNone/>
            </a:pPr>
            <a:r>
              <a:rPr lang="en-US" sz="1800" dirty="0">
                <a:latin typeface="Calibri" panose="020F0502020204030204" pitchFamily="34" charset="0"/>
                <a:cs typeface="Times New Roman" panose="02020603050405020304" pitchFamily="18" charset="0"/>
              </a:rPr>
              <a:t>Training Guide: </a:t>
            </a:r>
            <a:r>
              <a:rPr lang="en-US" sz="1800" dirty="0">
                <a:latin typeface="Calibri" panose="020F0502020204030204" pitchFamily="34" charset="0"/>
                <a:cs typeface="Times New Roman" panose="02020603050405020304" pitchFamily="18" charset="0"/>
                <a:hlinkClick r:id="rId6"/>
              </a:rPr>
              <a:t>http://procurement.caltech.edu/documents/18042/IDC_Training.pdf</a:t>
            </a:r>
            <a:endParaRPr lang="en-US" sz="1800" dirty="0">
              <a:latin typeface="Calibri" panose="020F0502020204030204" pitchFamily="34" charset="0"/>
              <a:cs typeface="Times New Roman" panose="02020603050405020304" pitchFamily="18" charset="0"/>
            </a:endParaRPr>
          </a:p>
          <a:p>
            <a:pPr marL="857250" lvl="1" indent="-457200">
              <a:buFont typeface="+mj-lt"/>
              <a:buAutoNum type="alphaUcPeriod"/>
            </a:pPr>
            <a:endParaRPr lang="en-US" sz="1800" dirty="0">
              <a:latin typeface="Calibri" panose="020F0502020204030204" pitchFamily="34" charset="0"/>
              <a:cs typeface="Calibri" panose="020F0502020204030204" pitchFamily="34" charset="0"/>
            </a:endParaRPr>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41313690"/>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Services Agreement </a:t>
            </a:r>
          </a:p>
        </p:txBody>
      </p:sp>
      <p:sp>
        <p:nvSpPr>
          <p:cNvPr id="3" name="Content Placeholder 2"/>
          <p:cNvSpPr>
            <a:spLocks noGrp="1"/>
          </p:cNvSpPr>
          <p:nvPr>
            <p:ph idx="1"/>
          </p:nvPr>
        </p:nvSpPr>
        <p:spPr>
          <a:xfrm>
            <a:off x="133710" y="1750877"/>
            <a:ext cx="8842076" cy="2603432"/>
          </a:xfrm>
        </p:spPr>
        <p:txBody>
          <a:bodyPr/>
          <a:lstStyle/>
          <a:p>
            <a:pPr marL="0" indent="0">
              <a:buNone/>
            </a:pPr>
            <a:r>
              <a:rPr lang="en-US" sz="2400" dirty="0"/>
              <a:t>The Declining Balance PO type used to set up a new Services Agreement with a Supplier that has a defined fee schedule, period of performance or purchase quantities (i.e. 5-year agreement, monthly billings, equipment maintenance agreement)</a:t>
            </a:r>
          </a:p>
          <a:p>
            <a:pPr marL="0" indent="0">
              <a:buNone/>
            </a:pPr>
            <a:endParaRPr lang="en-US" sz="2400" dirty="0">
              <a:solidFill>
                <a:srgbClr val="0000FF"/>
              </a:solidFill>
            </a:endParaRPr>
          </a:p>
          <a:p>
            <a:pPr marL="0" indent="0">
              <a:buNone/>
            </a:pPr>
            <a:r>
              <a:rPr lang="en-US" sz="2400" dirty="0">
                <a:solidFill>
                  <a:srgbClr val="0000CC"/>
                </a:solidFill>
              </a:rPr>
              <a:t>Note: If you have taxable and non-taxable items on your quote, please separate them on the Form Request so taxable items and non-taxable items are on separate lines. If tax information is not clearly identified on the quote, please use one line and your Buyer will assess.</a:t>
            </a: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31622406"/>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PO – Services Agreement </a:t>
            </a:r>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62D28F0A-B12B-4A10-AF3E-F972C4B3D51A}"/>
              </a:ext>
            </a:extLst>
          </p:cNvPr>
          <p:cNvPicPr>
            <a:picLocks noChangeAspect="1"/>
          </p:cNvPicPr>
          <p:nvPr/>
        </p:nvPicPr>
        <p:blipFill>
          <a:blip r:embed="rId5"/>
          <a:stretch>
            <a:fillRect/>
          </a:stretch>
        </p:blipFill>
        <p:spPr>
          <a:xfrm>
            <a:off x="822961" y="1049740"/>
            <a:ext cx="3762068" cy="5414655"/>
          </a:xfrm>
          <a:prstGeom prst="rect">
            <a:avLst/>
          </a:prstGeom>
        </p:spPr>
      </p:pic>
      <p:cxnSp>
        <p:nvCxnSpPr>
          <p:cNvPr id="9" name="Straight Connector 8">
            <a:extLst>
              <a:ext uri="{FF2B5EF4-FFF2-40B4-BE49-F238E27FC236}">
                <a16:creationId xmlns:a16="http://schemas.microsoft.com/office/drawing/2014/main" id="{423894BF-73D1-46C8-9F2E-C717E435628A}"/>
              </a:ext>
            </a:extLst>
          </p:cNvPr>
          <p:cNvCxnSpPr>
            <a:cxnSpLocks/>
          </p:cNvCxnSpPr>
          <p:nvPr/>
        </p:nvCxnSpPr>
        <p:spPr>
          <a:xfrm>
            <a:off x="4692946" y="1049740"/>
            <a:ext cx="0" cy="5400966"/>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92B8550-9D43-4FFA-B6DF-F5E62992D088}"/>
              </a:ext>
            </a:extLst>
          </p:cNvPr>
          <p:cNvPicPr>
            <a:picLocks noChangeAspect="1"/>
          </p:cNvPicPr>
          <p:nvPr/>
        </p:nvPicPr>
        <p:blipFill rotWithShape="1">
          <a:blip r:embed="rId6"/>
          <a:srcRect l="2080" t="16922" r="1660"/>
          <a:stretch/>
        </p:blipFill>
        <p:spPr>
          <a:xfrm>
            <a:off x="4800600" y="3847274"/>
            <a:ext cx="3374136" cy="2603432"/>
          </a:xfrm>
          <a:prstGeom prst="rect">
            <a:avLst/>
          </a:prstGeom>
        </p:spPr>
      </p:pic>
      <p:pic>
        <p:nvPicPr>
          <p:cNvPr id="12" name="Picture 11">
            <a:extLst>
              <a:ext uri="{FF2B5EF4-FFF2-40B4-BE49-F238E27FC236}">
                <a16:creationId xmlns:a16="http://schemas.microsoft.com/office/drawing/2014/main" id="{13047B2C-EE0E-4449-B91B-7A2D9961F37A}"/>
              </a:ext>
            </a:extLst>
          </p:cNvPr>
          <p:cNvPicPr>
            <a:picLocks noChangeAspect="1"/>
          </p:cNvPicPr>
          <p:nvPr/>
        </p:nvPicPr>
        <p:blipFill>
          <a:blip r:embed="rId7"/>
          <a:stretch>
            <a:fillRect/>
          </a:stretch>
        </p:blipFill>
        <p:spPr>
          <a:xfrm>
            <a:off x="4791456" y="1049740"/>
            <a:ext cx="3381375" cy="2419350"/>
          </a:xfrm>
          <a:prstGeom prst="rect">
            <a:avLst/>
          </a:prstGeom>
        </p:spPr>
      </p:pic>
      <p:sp>
        <p:nvSpPr>
          <p:cNvPr id="13" name="TextBox 12">
            <a:extLst>
              <a:ext uri="{FF2B5EF4-FFF2-40B4-BE49-F238E27FC236}">
                <a16:creationId xmlns:a16="http://schemas.microsoft.com/office/drawing/2014/main" id="{8AD2B964-23BC-48FB-A258-3CD36E64A742}"/>
              </a:ext>
            </a:extLst>
          </p:cNvPr>
          <p:cNvSpPr txBox="1"/>
          <p:nvPr/>
        </p:nvSpPr>
        <p:spPr>
          <a:xfrm>
            <a:off x="4800864" y="3489372"/>
            <a:ext cx="3172704" cy="369332"/>
          </a:xfrm>
          <a:prstGeom prst="rect">
            <a:avLst/>
          </a:prstGeom>
          <a:noFill/>
        </p:spPr>
        <p:txBody>
          <a:bodyPr wrap="square" rtlCol="0">
            <a:spAutoFit/>
          </a:bodyPr>
          <a:lstStyle/>
          <a:p>
            <a:r>
              <a:rPr lang="en-US" b="1" dirty="0">
                <a:solidFill>
                  <a:srgbClr val="0000FF"/>
                </a:solidFill>
              </a:rPr>
              <a:t>OR, if you select “No”</a:t>
            </a:r>
          </a:p>
        </p:txBody>
      </p:sp>
    </p:spTree>
    <p:extLst>
      <p:ext uri="{BB962C8B-B14F-4D97-AF65-F5344CB8AC3E}">
        <p14:creationId xmlns:p14="http://schemas.microsoft.com/office/powerpoint/2010/main" val="1564620322"/>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98979E-75B9-43C7-9657-18822A57DD8C}"/>
              </a:ext>
            </a:extLst>
          </p:cNvPr>
          <p:cNvPicPr>
            <a:picLocks noChangeAspect="1"/>
          </p:cNvPicPr>
          <p:nvPr/>
        </p:nvPicPr>
        <p:blipFill>
          <a:blip r:embed="rId4"/>
          <a:stretch>
            <a:fillRect/>
          </a:stretch>
        </p:blipFill>
        <p:spPr>
          <a:xfrm>
            <a:off x="387391" y="1839964"/>
            <a:ext cx="6524625" cy="3990975"/>
          </a:xfrm>
          <a:prstGeom prst="rect">
            <a:avLst/>
          </a:prstGeom>
        </p:spPr>
      </p:pic>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Declining Balance PO Cont’d</a:t>
            </a:r>
          </a:p>
        </p:txBody>
      </p:sp>
      <p:sp>
        <p:nvSpPr>
          <p:cNvPr id="3" name="Content Placeholder 2"/>
          <p:cNvSpPr>
            <a:spLocks noGrp="1"/>
          </p:cNvSpPr>
          <p:nvPr>
            <p:ph idx="1"/>
          </p:nvPr>
        </p:nvSpPr>
        <p:spPr>
          <a:xfrm>
            <a:off x="86265" y="1071928"/>
            <a:ext cx="8863183" cy="1536073"/>
          </a:xfrm>
        </p:spPr>
        <p:txBody>
          <a:bodyPr/>
          <a:lstStyle/>
          <a:p>
            <a:pPr marL="0" indent="0">
              <a:buNone/>
            </a:pPr>
            <a:endParaRPr lang="en-US" sz="2400" dirty="0"/>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06667AAC-9A8C-49F5-9D6E-BF0D7C454ED6}"/>
              </a:ext>
            </a:extLst>
          </p:cNvPr>
          <p:cNvSpPr txBox="1"/>
          <p:nvPr/>
        </p:nvSpPr>
        <p:spPr>
          <a:xfrm>
            <a:off x="6912633" y="4993581"/>
            <a:ext cx="384443" cy="369332"/>
          </a:xfrm>
          <a:prstGeom prst="rect">
            <a:avLst/>
          </a:prstGeom>
          <a:noFill/>
        </p:spPr>
        <p:txBody>
          <a:bodyPr wrap="square" rtlCol="0">
            <a:spAutoFit/>
          </a:bodyPr>
          <a:lstStyle/>
          <a:p>
            <a:r>
              <a:rPr lang="en-US" dirty="0">
                <a:solidFill>
                  <a:srgbClr val="FF0000"/>
                </a:solidFill>
              </a:rPr>
              <a:t>1.</a:t>
            </a:r>
          </a:p>
        </p:txBody>
      </p:sp>
      <p:cxnSp>
        <p:nvCxnSpPr>
          <p:cNvPr id="10" name="Straight Arrow Connector 9">
            <a:extLst>
              <a:ext uri="{FF2B5EF4-FFF2-40B4-BE49-F238E27FC236}">
                <a16:creationId xmlns:a16="http://schemas.microsoft.com/office/drawing/2014/main" id="{EC7F7E44-306B-4EC7-990C-6949EC43693E}"/>
              </a:ext>
            </a:extLst>
          </p:cNvPr>
          <p:cNvCxnSpPr>
            <a:cxnSpLocks/>
          </p:cNvCxnSpPr>
          <p:nvPr/>
        </p:nvCxnSpPr>
        <p:spPr>
          <a:xfrm flipH="1">
            <a:off x="6722364" y="5276350"/>
            <a:ext cx="286072" cy="173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9643A6B3-53BD-4E05-AD54-64EA73629867}"/>
              </a:ext>
            </a:extLst>
          </p:cNvPr>
          <p:cNvSpPr txBox="1">
            <a:spLocks/>
          </p:cNvSpPr>
          <p:nvPr/>
        </p:nvSpPr>
        <p:spPr>
          <a:xfrm>
            <a:off x="194552" y="1071929"/>
            <a:ext cx="8657361" cy="96373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charset="0"/>
              <a:buAutoNum type="arabicPeriod"/>
            </a:pPr>
            <a:r>
              <a:rPr lang="en-US" sz="2400" dirty="0"/>
              <a:t>If all sections have a     </a:t>
            </a:r>
            <a:r>
              <a:rPr lang="en-US" sz="2400" b="1" dirty="0"/>
              <a:t>Add and go to Cart </a:t>
            </a:r>
            <a:endParaRPr lang="en-US" sz="2100" dirty="0"/>
          </a:p>
          <a:p>
            <a:pPr marL="0" indent="0">
              <a:buFont typeface="Arial" charset="0"/>
              <a:buNone/>
            </a:pPr>
            <a:endParaRPr lang="en-US" sz="2100" dirty="0"/>
          </a:p>
        </p:txBody>
      </p:sp>
      <p:pic>
        <p:nvPicPr>
          <p:cNvPr id="11" name="Picture 10">
            <a:extLst>
              <a:ext uri="{FF2B5EF4-FFF2-40B4-BE49-F238E27FC236}">
                <a16:creationId xmlns:a16="http://schemas.microsoft.com/office/drawing/2014/main" id="{EA929C2A-716D-4FFB-B8C8-7863AF0C09E7}"/>
              </a:ext>
            </a:extLst>
          </p:cNvPr>
          <p:cNvPicPr>
            <a:picLocks noChangeAspect="1"/>
          </p:cNvPicPr>
          <p:nvPr/>
        </p:nvPicPr>
        <p:blipFill>
          <a:blip r:embed="rId5"/>
          <a:stretch>
            <a:fillRect/>
          </a:stretch>
        </p:blipFill>
        <p:spPr>
          <a:xfrm>
            <a:off x="3518253" y="1227673"/>
            <a:ext cx="323850" cy="266700"/>
          </a:xfrm>
          <a:prstGeom prst="rect">
            <a:avLst/>
          </a:prstGeom>
        </p:spPr>
      </p:pic>
    </p:spTree>
    <p:extLst>
      <p:ext uri="{BB962C8B-B14F-4D97-AF65-F5344CB8AC3E}">
        <p14:creationId xmlns:p14="http://schemas.microsoft.com/office/powerpoint/2010/main" val="3908361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View Your Incomplete Form Requests</a:t>
            </a:r>
          </a:p>
        </p:txBody>
      </p:sp>
      <p:sp>
        <p:nvSpPr>
          <p:cNvPr id="3" name="Content Placeholder 2"/>
          <p:cNvSpPr>
            <a:spLocks noGrp="1"/>
          </p:cNvSpPr>
          <p:nvPr>
            <p:ph idx="1"/>
          </p:nvPr>
        </p:nvSpPr>
        <p:spPr>
          <a:xfrm>
            <a:off x="401129" y="1071928"/>
            <a:ext cx="8458199" cy="2603432"/>
          </a:xfrm>
        </p:spPr>
        <p:txBody>
          <a:bodyPr/>
          <a:lstStyle/>
          <a:p>
            <a:pPr marL="0" indent="0">
              <a:buNone/>
            </a:pPr>
            <a:r>
              <a:rPr lang="en-US" sz="2400" dirty="0"/>
              <a:t>To view your Incomplete Form Requests:</a:t>
            </a:r>
          </a:p>
          <a:p>
            <a:pPr marL="0" indent="0">
              <a:buNone/>
            </a:pPr>
            <a:r>
              <a:rPr lang="en-US" sz="2400" dirty="0"/>
              <a:t>	(</a:t>
            </a:r>
            <a:r>
              <a:rPr lang="en-US" sz="2000" dirty="0"/>
              <a:t>Declining Balance &amp; Supplier After-the-Fact)</a:t>
            </a:r>
          </a:p>
          <a:p>
            <a:pPr marL="457200" indent="-457200">
              <a:buAutoNum type="arabicPeriod"/>
            </a:pPr>
            <a:r>
              <a:rPr lang="en-US" sz="2400" dirty="0"/>
              <a:t>Click on the </a:t>
            </a:r>
            <a:r>
              <a:rPr lang="en-US" sz="2400" b="1" dirty="0"/>
              <a:t>Orders      </a:t>
            </a:r>
            <a:r>
              <a:rPr lang="en-US" sz="2400" dirty="0"/>
              <a:t>symbol from your </a:t>
            </a:r>
            <a:r>
              <a:rPr lang="en-US" sz="2400" dirty="0" err="1"/>
              <a:t>TechMart</a:t>
            </a:r>
            <a:r>
              <a:rPr lang="en-US" sz="2400" dirty="0"/>
              <a:t> menu bar</a:t>
            </a:r>
          </a:p>
          <a:p>
            <a:pPr marL="457200" indent="-457200">
              <a:buAutoNum type="arabicPeriod"/>
            </a:pPr>
            <a:r>
              <a:rPr lang="en-US" sz="2400" dirty="0"/>
              <a:t>Select </a:t>
            </a:r>
            <a:r>
              <a:rPr lang="en-US" sz="2400" b="1" dirty="0"/>
              <a:t>My Orders</a:t>
            </a:r>
          </a:p>
          <a:p>
            <a:pPr marL="0" indent="0">
              <a:buNone/>
            </a:pPr>
            <a:r>
              <a:rPr lang="en-US" sz="2400" dirty="0"/>
              <a:t>This will bring up all form requests that you have started but have not yet added to a cart.</a:t>
            </a:r>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4"/>
          <a:stretch>
            <a:fillRect/>
          </a:stretch>
        </p:blipFill>
        <p:spPr>
          <a:xfrm>
            <a:off x="3664856" y="2057765"/>
            <a:ext cx="361950" cy="314325"/>
          </a:xfrm>
          <a:prstGeom prst="rect">
            <a:avLst/>
          </a:prstGeom>
        </p:spPr>
      </p:pic>
      <p:pic>
        <p:nvPicPr>
          <p:cNvPr id="15" name="Picture 14">
            <a:extLst>
              <a:ext uri="{FF2B5EF4-FFF2-40B4-BE49-F238E27FC236}">
                <a16:creationId xmlns:a16="http://schemas.microsoft.com/office/drawing/2014/main" id="{2DE40E80-48D2-4109-8707-D916AB8AC7BE}"/>
              </a:ext>
            </a:extLst>
          </p:cNvPr>
          <p:cNvPicPr>
            <a:picLocks noChangeAspect="1"/>
          </p:cNvPicPr>
          <p:nvPr/>
        </p:nvPicPr>
        <p:blipFill>
          <a:blip r:embed="rId5"/>
          <a:stretch>
            <a:fillRect/>
          </a:stretch>
        </p:blipFill>
        <p:spPr>
          <a:xfrm>
            <a:off x="2139479" y="4066407"/>
            <a:ext cx="4669083" cy="2485172"/>
          </a:xfrm>
          <a:prstGeom prst="rect">
            <a:avLst/>
          </a:prstGeom>
        </p:spPr>
      </p:pic>
      <p:cxnSp>
        <p:nvCxnSpPr>
          <p:cNvPr id="16" name="Straight Arrow Connector 15">
            <a:extLst>
              <a:ext uri="{FF2B5EF4-FFF2-40B4-BE49-F238E27FC236}">
                <a16:creationId xmlns:a16="http://schemas.microsoft.com/office/drawing/2014/main" id="{7D9909EB-9AC4-4F4C-98AF-33D063C47E29}"/>
              </a:ext>
            </a:extLst>
          </p:cNvPr>
          <p:cNvCxnSpPr/>
          <p:nvPr/>
        </p:nvCxnSpPr>
        <p:spPr>
          <a:xfrm>
            <a:off x="1726659" y="4251073"/>
            <a:ext cx="41282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5F83B0A-687D-457D-A4CF-1521968E7870}"/>
              </a:ext>
            </a:extLst>
          </p:cNvPr>
          <p:cNvCxnSpPr/>
          <p:nvPr/>
        </p:nvCxnSpPr>
        <p:spPr>
          <a:xfrm flipH="1" flipV="1">
            <a:off x="6191655" y="5308993"/>
            <a:ext cx="768485" cy="332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9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Requisition Status</a:t>
            </a:r>
          </a:p>
        </p:txBody>
      </p:sp>
      <p:sp>
        <p:nvSpPr>
          <p:cNvPr id="3" name="Content Placeholder 2"/>
          <p:cNvSpPr>
            <a:spLocks noGrp="1"/>
          </p:cNvSpPr>
          <p:nvPr>
            <p:ph idx="1"/>
          </p:nvPr>
        </p:nvSpPr>
        <p:spPr>
          <a:xfrm>
            <a:off x="181155" y="1105920"/>
            <a:ext cx="8842077" cy="2603432"/>
          </a:xfrm>
        </p:spPr>
        <p:txBody>
          <a:bodyPr/>
          <a:lstStyle/>
          <a:p>
            <a:r>
              <a:rPr lang="en-US" sz="2400" dirty="0"/>
              <a:t>You can check status of your Requisition in the </a:t>
            </a:r>
            <a:r>
              <a:rPr lang="en-US" sz="2400" b="1" dirty="0" err="1"/>
              <a:t>Req</a:t>
            </a:r>
            <a:r>
              <a:rPr lang="en-US" sz="2400" b="1" dirty="0"/>
              <a:t> Approvals</a:t>
            </a:r>
            <a:r>
              <a:rPr lang="en-US" sz="2400" dirty="0"/>
              <a:t> tab. The </a:t>
            </a:r>
            <a:r>
              <a:rPr lang="en-US" sz="2400" i="1" dirty="0"/>
              <a:t>Active</a:t>
            </a:r>
            <a:r>
              <a:rPr lang="en-US" sz="2400" b="1" dirty="0"/>
              <a:t>     </a:t>
            </a:r>
            <a:r>
              <a:rPr lang="en-US" sz="2400" dirty="0"/>
              <a:t>symbol represents where your Requisition is currently sitting.</a:t>
            </a:r>
          </a:p>
          <a:p>
            <a:r>
              <a:rPr lang="en-US" sz="2400" dirty="0"/>
              <a:t>You can also view the </a:t>
            </a:r>
            <a:r>
              <a:rPr lang="en-US" sz="2400" b="1" dirty="0"/>
              <a:t>History</a:t>
            </a:r>
            <a:r>
              <a:rPr lang="en-US" sz="2400" dirty="0"/>
              <a:t> tab for additional details.</a:t>
            </a: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461513" y="3028804"/>
            <a:ext cx="8281359" cy="2236735"/>
            <a:chOff x="461513" y="3028804"/>
            <a:chExt cx="8281359" cy="2236735"/>
          </a:xfrm>
        </p:grpSpPr>
        <p:pic>
          <p:nvPicPr>
            <p:cNvPr id="8" name="Picture 7"/>
            <p:cNvPicPr/>
            <p:nvPr/>
          </p:nvPicPr>
          <p:blipFill rotWithShape="1">
            <a:blip r:embed="rId5"/>
            <a:srcRect l="5851" t="45749" r="1658" b="18887"/>
            <a:stretch/>
          </p:blipFill>
          <p:spPr bwMode="auto">
            <a:xfrm>
              <a:off x="461513" y="3203558"/>
              <a:ext cx="8281359" cy="2061981"/>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4554748" y="3031993"/>
              <a:ext cx="273590" cy="237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934867" y="3028804"/>
              <a:ext cx="273590" cy="237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036836" y="4368835"/>
              <a:ext cx="273590" cy="237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10" name="Picture 2" descr="https://solutions.sciquest.com/app_docs/art/icons/workflow/wf_pend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426" y="1599868"/>
            <a:ext cx="223987" cy="2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3942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1017588"/>
          </a:xfrm>
        </p:spPr>
        <p:txBody>
          <a:bodyPr/>
          <a:lstStyle/>
          <a:p>
            <a:r>
              <a:rPr lang="en-US" sz="3200" b="1" dirty="0">
                <a:solidFill>
                  <a:schemeClr val="accent1"/>
                </a:solidFill>
                <a:latin typeface="Arial" charset="0"/>
                <a:cs typeface="Arial" charset="0"/>
              </a:rPr>
              <a:t>Policies &amp; Procedures Cont’d</a:t>
            </a:r>
            <a:br>
              <a:rPr lang="en-US" sz="3200" b="1" dirty="0">
                <a:solidFill>
                  <a:schemeClr val="accent1"/>
                </a:solidFill>
                <a:latin typeface="Arial" charset="0"/>
                <a:cs typeface="Arial" charset="0"/>
              </a:rPr>
            </a:br>
            <a:r>
              <a:rPr lang="en-US" sz="1400" dirty="0">
                <a:hlinkClick r:id="rId4"/>
              </a:rPr>
              <a:t>http://procurement.sites.caltech.edu/departments/purchasing/purchasing-policies-procedures</a:t>
            </a:r>
            <a:r>
              <a:rPr lang="en-US" dirty="0"/>
              <a:t/>
            </a:r>
            <a:br>
              <a:rPr lang="en-US" dirty="0"/>
            </a:br>
            <a:endParaRPr lang="en-US" dirty="0"/>
          </a:p>
        </p:txBody>
      </p:sp>
      <p:pic>
        <p:nvPicPr>
          <p:cNvPr id="7" name="Picture 6"/>
          <p:cNvPicPr>
            <a:picLocks noChangeAspect="1"/>
          </p:cNvPicPr>
          <p:nvPr/>
        </p:nvPicPr>
        <p:blipFill>
          <a:blip r:embed="rId5"/>
          <a:stretch>
            <a:fillRect/>
          </a:stretch>
        </p:blipFill>
        <p:spPr>
          <a:xfrm>
            <a:off x="114300" y="1326409"/>
            <a:ext cx="8915400" cy="4315844"/>
          </a:xfrm>
          <a:prstGeom prst="rect">
            <a:avLst/>
          </a:prstGeom>
        </p:spPr>
      </p:pic>
    </p:spTree>
    <p:extLst>
      <p:ext uri="{BB962C8B-B14F-4D97-AF65-F5344CB8AC3E}">
        <p14:creationId xmlns:p14="http://schemas.microsoft.com/office/powerpoint/2010/main" val="3757625175"/>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What is my Purchase Order Number?</a:t>
            </a:r>
          </a:p>
        </p:txBody>
      </p:sp>
      <p:sp>
        <p:nvSpPr>
          <p:cNvPr id="3" name="Content Placeholder 2"/>
          <p:cNvSpPr>
            <a:spLocks noGrp="1"/>
          </p:cNvSpPr>
          <p:nvPr>
            <p:ph idx="1"/>
          </p:nvPr>
        </p:nvSpPr>
        <p:spPr>
          <a:xfrm>
            <a:off x="439947" y="1201976"/>
            <a:ext cx="8229599" cy="2603432"/>
          </a:xfrm>
        </p:spPr>
        <p:txBody>
          <a:bodyPr/>
          <a:lstStyle/>
          <a:p>
            <a:pPr marL="0" indent="0">
              <a:buNone/>
            </a:pPr>
            <a:r>
              <a:rPr lang="en-US" sz="2100" dirty="0"/>
              <a:t>You can quickly locate your PO number from your Requisition. Once you are in the Requisition, scroll down to the bottom of the page to the </a:t>
            </a:r>
            <a:r>
              <a:rPr lang="en-US" sz="2100" b="1" dirty="0"/>
              <a:t>Supplier / Line Item Details </a:t>
            </a:r>
            <a:r>
              <a:rPr lang="en-US" sz="2100" dirty="0"/>
              <a:t>section. Here, you will find your PO Number. </a:t>
            </a:r>
            <a:endParaRPr lang="en-US" sz="2400" dirty="0"/>
          </a:p>
          <a:p>
            <a:pPr marL="400050" lvl="1" indent="0">
              <a:buNone/>
            </a:pPr>
            <a:endParaRPr lang="en-US" sz="1000" dirty="0"/>
          </a:p>
          <a:p>
            <a:pPr marL="0" indent="0">
              <a:buNone/>
            </a:pPr>
            <a:r>
              <a:rPr lang="en-US" sz="2100" b="1" i="1" dirty="0"/>
              <a:t>Note: </a:t>
            </a:r>
            <a:r>
              <a:rPr lang="en-US" sz="2100" i="1" dirty="0"/>
              <a:t>You will not see a PO Number if your Requisition is still sitting with an Approver or Buyer.</a:t>
            </a:r>
            <a:endParaRPr lang="en-US" sz="2100" b="1" i="1"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72186"/>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765930" y="3778097"/>
            <a:ext cx="7577635" cy="1244262"/>
            <a:chOff x="765930" y="3778097"/>
            <a:chExt cx="7577635" cy="1244262"/>
          </a:xfrm>
        </p:grpSpPr>
        <p:pic>
          <p:nvPicPr>
            <p:cNvPr id="24" name="Picture 23"/>
            <p:cNvPicPr/>
            <p:nvPr/>
          </p:nvPicPr>
          <p:blipFill rotWithShape="1">
            <a:blip r:embed="rId4"/>
            <a:srcRect l="6654" t="60405" r="4407" b="27287"/>
            <a:stretch/>
          </p:blipFill>
          <p:spPr bwMode="auto">
            <a:xfrm>
              <a:off x="765930" y="3778097"/>
              <a:ext cx="7577635" cy="1244262"/>
            </a:xfrm>
            <a:prstGeom prst="rect">
              <a:avLst/>
            </a:prstGeom>
            <a:ln>
              <a:noFill/>
            </a:ln>
            <a:extLst>
              <a:ext uri="{53640926-AAD7-44D8-BBD7-CCE9431645EC}">
                <a14:shadowObscured xmlns:a14="http://schemas.microsoft.com/office/drawing/2010/main"/>
              </a:ext>
            </a:extLst>
          </p:spPr>
        </p:pic>
        <p:sp>
          <p:nvSpPr>
            <p:cNvPr id="25" name="Oval 24"/>
            <p:cNvSpPr/>
            <p:nvPr/>
          </p:nvSpPr>
          <p:spPr>
            <a:xfrm>
              <a:off x="5218981" y="4388905"/>
              <a:ext cx="2044461" cy="52185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5353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Adding Favorites</a:t>
            </a:r>
          </a:p>
        </p:txBody>
      </p:sp>
      <p:sp>
        <p:nvSpPr>
          <p:cNvPr id="3" name="Content Placeholder 2"/>
          <p:cNvSpPr>
            <a:spLocks noGrp="1"/>
          </p:cNvSpPr>
          <p:nvPr>
            <p:ph idx="1"/>
          </p:nvPr>
        </p:nvSpPr>
        <p:spPr>
          <a:xfrm>
            <a:off x="5011946" y="1227418"/>
            <a:ext cx="3858663" cy="3815898"/>
          </a:xfrm>
        </p:spPr>
        <p:txBody>
          <a:bodyPr/>
          <a:lstStyle/>
          <a:p>
            <a:pPr marL="0" indent="0">
              <a:buNone/>
            </a:pPr>
            <a:r>
              <a:rPr lang="en-US" sz="2100" dirty="0"/>
              <a:t>If you want to add a frequently purchased item to your </a:t>
            </a:r>
            <a:r>
              <a:rPr lang="en-US" sz="2100" b="1" dirty="0"/>
              <a:t>Favorites</a:t>
            </a:r>
            <a:r>
              <a:rPr lang="en-US" sz="2100" dirty="0"/>
              <a:t>:</a:t>
            </a:r>
          </a:p>
          <a:p>
            <a:pPr marL="457200" indent="-457200">
              <a:buFont typeface="Arial" charset="0"/>
              <a:buAutoNum type="arabicPeriod"/>
            </a:pPr>
            <a:r>
              <a:rPr lang="en-US" sz="2100" dirty="0"/>
              <a:t>Select the appropriate Form type under the </a:t>
            </a:r>
            <a:r>
              <a:rPr lang="en-US" sz="2100" b="1" dirty="0"/>
              <a:t>Organizational Forms </a:t>
            </a:r>
            <a:r>
              <a:rPr lang="en-US" sz="2100" dirty="0"/>
              <a:t>widget</a:t>
            </a:r>
            <a:r>
              <a:rPr lang="en-US" sz="2100" b="1" dirty="0"/>
              <a:t> </a:t>
            </a:r>
            <a:r>
              <a:rPr lang="en-US" sz="2100" dirty="0"/>
              <a:t>on the TechMart Homepage.</a:t>
            </a:r>
          </a:p>
          <a:p>
            <a:pPr marL="457200" indent="-457200">
              <a:buAutoNum type="arabicPeriod"/>
            </a:pPr>
            <a:r>
              <a:rPr lang="en-US" sz="2100" dirty="0"/>
              <a:t>Complete the form and select </a:t>
            </a:r>
            <a:r>
              <a:rPr lang="en-US" sz="2100" b="1" dirty="0"/>
              <a:t>Add to Favorites </a:t>
            </a:r>
            <a:r>
              <a:rPr lang="en-US" sz="2100" dirty="0"/>
              <a:t>from the Available Actions dropdown menu.</a:t>
            </a:r>
            <a:endParaRPr lang="en-US" sz="2100" b="1" dirty="0"/>
          </a:p>
          <a:p>
            <a:pPr marL="457200" indent="-457200">
              <a:buAutoNum type="arabicPeriod"/>
            </a:pPr>
            <a:r>
              <a:rPr lang="en-US" sz="2100" dirty="0"/>
              <a:t>Click </a:t>
            </a:r>
            <a:r>
              <a:rPr lang="en-US" sz="2100" b="1" dirty="0"/>
              <a:t>Go</a:t>
            </a:r>
            <a:br>
              <a:rPr lang="en-US" sz="2100" b="1" dirty="0"/>
            </a:br>
            <a:r>
              <a:rPr lang="en-US" sz="1700" i="1" dirty="0"/>
              <a:t>This will open a new window</a:t>
            </a:r>
            <a:endParaRPr lang="en-US" sz="17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95045"/>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8" r="4721"/>
          <a:stretch/>
        </p:blipFill>
        <p:spPr>
          <a:xfrm>
            <a:off x="319179" y="1349045"/>
            <a:ext cx="4408099" cy="4594555"/>
          </a:xfrm>
          <a:prstGeom prst="rect">
            <a:avLst/>
          </a:prstGeom>
        </p:spPr>
      </p:pic>
      <p:cxnSp>
        <p:nvCxnSpPr>
          <p:cNvPr id="9" name="Straight Arrow Connector 8"/>
          <p:cNvCxnSpPr/>
          <p:nvPr/>
        </p:nvCxnSpPr>
        <p:spPr>
          <a:xfrm flipH="1">
            <a:off x="4343400" y="1227418"/>
            <a:ext cx="275233" cy="1442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3644" y="969365"/>
            <a:ext cx="357587" cy="369332"/>
          </a:xfrm>
          <a:prstGeom prst="rect">
            <a:avLst/>
          </a:prstGeom>
          <a:noFill/>
        </p:spPr>
        <p:txBody>
          <a:bodyPr wrap="square" rtlCol="0">
            <a:spAutoFit/>
          </a:bodyPr>
          <a:lstStyle/>
          <a:p>
            <a:r>
              <a:rPr lang="en-US" dirty="0">
                <a:solidFill>
                  <a:srgbClr val="FF0000"/>
                </a:solidFill>
              </a:rPr>
              <a:t>3.</a:t>
            </a:r>
          </a:p>
        </p:txBody>
      </p:sp>
      <p:cxnSp>
        <p:nvCxnSpPr>
          <p:cNvPr id="12" name="Straight Arrow Connector 11"/>
          <p:cNvCxnSpPr/>
          <p:nvPr/>
        </p:nvCxnSpPr>
        <p:spPr>
          <a:xfrm>
            <a:off x="2447193" y="1205249"/>
            <a:ext cx="329623" cy="1664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032" y="941432"/>
            <a:ext cx="357587" cy="369332"/>
          </a:xfrm>
          <a:prstGeom prst="rect">
            <a:avLst/>
          </a:prstGeom>
          <a:noFill/>
        </p:spPr>
        <p:txBody>
          <a:bodyPr wrap="square" rtlCol="0">
            <a:spAutoFit/>
          </a:bodyPr>
          <a:lstStyle/>
          <a:p>
            <a:r>
              <a:rPr lang="en-US" dirty="0">
                <a:solidFill>
                  <a:srgbClr val="FF0000"/>
                </a:solidFill>
              </a:rPr>
              <a:t>2.</a:t>
            </a:r>
          </a:p>
        </p:txBody>
      </p:sp>
    </p:spTree>
    <p:extLst>
      <p:ext uri="{BB962C8B-B14F-4D97-AF65-F5344CB8AC3E}">
        <p14:creationId xmlns:p14="http://schemas.microsoft.com/office/powerpoint/2010/main" val="3114938185"/>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Adding Favorites Cont’d</a:t>
            </a:r>
          </a:p>
        </p:txBody>
      </p:sp>
      <p:sp>
        <p:nvSpPr>
          <p:cNvPr id="3" name="Content Placeholder 2"/>
          <p:cNvSpPr>
            <a:spLocks noGrp="1"/>
          </p:cNvSpPr>
          <p:nvPr>
            <p:ph idx="1"/>
          </p:nvPr>
        </p:nvSpPr>
        <p:spPr>
          <a:xfrm>
            <a:off x="270733" y="4459857"/>
            <a:ext cx="8597221" cy="4128913"/>
          </a:xfrm>
        </p:spPr>
        <p:txBody>
          <a:bodyPr/>
          <a:lstStyle/>
          <a:p>
            <a:pPr marL="457200" indent="-457200">
              <a:buFont typeface="+mj-lt"/>
              <a:buAutoNum type="arabicPeriod" startAt="3"/>
            </a:pPr>
            <a:r>
              <a:rPr lang="en-US" sz="2100" dirty="0"/>
              <a:t>If you do not already have an existing Favorites destination folder, click </a:t>
            </a:r>
            <a:r>
              <a:rPr lang="en-US" sz="2100" b="1" dirty="0"/>
              <a:t>Add New </a:t>
            </a:r>
            <a:r>
              <a:rPr lang="en-US" sz="2100" dirty="0"/>
              <a:t>then </a:t>
            </a:r>
            <a:r>
              <a:rPr lang="en-US" sz="2100" b="1" dirty="0"/>
              <a:t>Top level personal folder </a:t>
            </a:r>
            <a:r>
              <a:rPr lang="en-US" sz="2100" dirty="0"/>
              <a:t>to create a folder. </a:t>
            </a:r>
            <a:endParaRPr lang="en-US" sz="2100" b="1" dirty="0"/>
          </a:p>
          <a:p>
            <a:pPr marL="457200" indent="-457200">
              <a:buAutoNum type="arabicPeriod" startAt="3"/>
            </a:pPr>
            <a:r>
              <a:rPr lang="en-US" sz="2100" dirty="0"/>
              <a:t>You will need to name your personal folder and </a:t>
            </a:r>
            <a:r>
              <a:rPr lang="en-US" sz="2100" b="1" dirty="0"/>
              <a:t>Save Changes</a:t>
            </a:r>
            <a:r>
              <a:rPr lang="en-US" sz="2100" dirty="0"/>
              <a:t>. </a:t>
            </a:r>
          </a:p>
          <a:p>
            <a:pPr marL="457200" indent="-457200">
              <a:buAutoNum type="arabicPeriod" startAt="3"/>
            </a:pPr>
            <a:r>
              <a:rPr lang="en-US" sz="2100" dirty="0"/>
              <a:t>Once your folder has been added, select your desired destination folder and </a:t>
            </a:r>
            <a:r>
              <a:rPr lang="en-US" sz="2100" b="1" dirty="0"/>
              <a:t>Save Changes</a:t>
            </a:r>
            <a:r>
              <a:rPr lang="en-US" sz="2100" dirty="0"/>
              <a:t>.</a:t>
            </a: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4" name="Rectangle 2"/>
          <p:cNvSpPr>
            <a:spLocks noChangeArrowheads="1"/>
          </p:cNvSpPr>
          <p:nvPr/>
        </p:nvSpPr>
        <p:spPr bwMode="auto">
          <a:xfrm flipV="1">
            <a:off x="1097280" y="3395045"/>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47" y="1087313"/>
            <a:ext cx="2788814" cy="3190448"/>
          </a:xfrm>
          <a:prstGeom prst="rect">
            <a:avLst/>
          </a:prstGeom>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3607" y="1812451"/>
            <a:ext cx="2743117" cy="1876869"/>
          </a:xfrm>
          <a:prstGeom prst="rect">
            <a:avLst/>
          </a:prstGeom>
          <a:ln>
            <a:no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1937" y="1091482"/>
            <a:ext cx="2786017" cy="3191256"/>
          </a:xfrm>
          <a:prstGeom prst="rect">
            <a:avLst/>
          </a:prstGeom>
          <a:ln>
            <a:noFill/>
          </a:ln>
        </p:spPr>
      </p:pic>
      <p:cxnSp>
        <p:nvCxnSpPr>
          <p:cNvPr id="13" name="Straight Arrow Connector 12"/>
          <p:cNvCxnSpPr/>
          <p:nvPr/>
        </p:nvCxnSpPr>
        <p:spPr>
          <a:xfrm flipV="1">
            <a:off x="2588970" y="3140906"/>
            <a:ext cx="138546" cy="2890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337570" y="3326983"/>
            <a:ext cx="357587" cy="369332"/>
          </a:xfrm>
          <a:prstGeom prst="rect">
            <a:avLst/>
          </a:prstGeom>
          <a:noFill/>
        </p:spPr>
        <p:txBody>
          <a:bodyPr wrap="square" rtlCol="0">
            <a:spAutoFit/>
          </a:bodyPr>
          <a:lstStyle/>
          <a:p>
            <a:r>
              <a:rPr lang="en-US" dirty="0">
                <a:solidFill>
                  <a:srgbClr val="FF0000"/>
                </a:solidFill>
              </a:rPr>
              <a:t>3.</a:t>
            </a:r>
          </a:p>
        </p:txBody>
      </p:sp>
      <p:cxnSp>
        <p:nvCxnSpPr>
          <p:cNvPr id="18" name="Straight Arrow Connector 17"/>
          <p:cNvCxnSpPr/>
          <p:nvPr/>
        </p:nvCxnSpPr>
        <p:spPr>
          <a:xfrm flipH="1" flipV="1">
            <a:off x="5300046" y="2257549"/>
            <a:ext cx="355406" cy="1271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21871" y="2257549"/>
            <a:ext cx="357587" cy="369332"/>
          </a:xfrm>
          <a:prstGeom prst="rect">
            <a:avLst/>
          </a:prstGeom>
          <a:noFill/>
        </p:spPr>
        <p:txBody>
          <a:bodyPr wrap="square" rtlCol="0">
            <a:spAutoFit/>
          </a:bodyPr>
          <a:lstStyle/>
          <a:p>
            <a:r>
              <a:rPr lang="en-US" dirty="0">
                <a:solidFill>
                  <a:srgbClr val="FF0000"/>
                </a:solidFill>
              </a:rPr>
              <a:t>4.</a:t>
            </a:r>
          </a:p>
        </p:txBody>
      </p:sp>
      <p:sp>
        <p:nvSpPr>
          <p:cNvPr id="24" name="TextBox 23"/>
          <p:cNvSpPr txBox="1"/>
          <p:nvPr/>
        </p:nvSpPr>
        <p:spPr>
          <a:xfrm>
            <a:off x="7056171" y="2943827"/>
            <a:ext cx="357587" cy="369332"/>
          </a:xfrm>
          <a:prstGeom prst="rect">
            <a:avLst/>
          </a:prstGeom>
          <a:noFill/>
        </p:spPr>
        <p:txBody>
          <a:bodyPr wrap="square" rtlCol="0">
            <a:spAutoFit/>
          </a:bodyPr>
          <a:lstStyle/>
          <a:p>
            <a:r>
              <a:rPr lang="en-US" dirty="0">
                <a:solidFill>
                  <a:srgbClr val="FF0000"/>
                </a:solidFill>
              </a:rPr>
              <a:t>5.</a:t>
            </a:r>
          </a:p>
        </p:txBody>
      </p:sp>
      <p:cxnSp>
        <p:nvCxnSpPr>
          <p:cNvPr id="26" name="Straight Arrow Connector 25"/>
          <p:cNvCxnSpPr/>
          <p:nvPr/>
        </p:nvCxnSpPr>
        <p:spPr>
          <a:xfrm flipH="1">
            <a:off x="6879838" y="3199243"/>
            <a:ext cx="233472" cy="197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5300046" y="2477007"/>
            <a:ext cx="355406" cy="449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69310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86265" y="351114"/>
            <a:ext cx="8936966"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Managing Favorites</a:t>
            </a:r>
          </a:p>
        </p:txBody>
      </p:sp>
      <p:sp>
        <p:nvSpPr>
          <p:cNvPr id="3" name="Content Placeholder 2"/>
          <p:cNvSpPr>
            <a:spLocks noGrp="1"/>
          </p:cNvSpPr>
          <p:nvPr>
            <p:ph idx="1"/>
          </p:nvPr>
        </p:nvSpPr>
        <p:spPr>
          <a:xfrm>
            <a:off x="270733" y="2282664"/>
            <a:ext cx="8597221" cy="3815898"/>
          </a:xfrm>
        </p:spPr>
        <p:txBody>
          <a:bodyPr/>
          <a:lstStyle/>
          <a:p>
            <a:pPr marL="0" indent="0">
              <a:buNone/>
            </a:pPr>
            <a:r>
              <a:rPr lang="en-US" sz="1800" dirty="0"/>
              <a:t>To access your saved Favorites:</a:t>
            </a:r>
          </a:p>
          <a:p>
            <a:pPr marL="457200" indent="-457200">
              <a:buAutoNum type="arabicPeriod"/>
            </a:pPr>
            <a:r>
              <a:rPr lang="en-US" sz="1800" dirty="0"/>
              <a:t>Click on the </a:t>
            </a:r>
            <a:r>
              <a:rPr lang="en-US" sz="1800" b="1" dirty="0"/>
              <a:t>Favorites </a:t>
            </a:r>
            <a:r>
              <a:rPr lang="en-US" sz="1800" dirty="0"/>
              <a:t>shortcut under the </a:t>
            </a:r>
            <a:r>
              <a:rPr lang="en-US" sz="1800" b="1" dirty="0"/>
              <a:t>Shop </a:t>
            </a:r>
            <a:r>
              <a:rPr lang="en-US" sz="1800" dirty="0"/>
              <a:t>widget from the TechMart Homepage.</a:t>
            </a:r>
            <a:endParaRPr lang="en-US" sz="1800" b="1" dirty="0"/>
          </a:p>
          <a:p>
            <a:pPr marL="457200" indent="-457200">
              <a:buAutoNum type="arabicPeriod"/>
            </a:pPr>
            <a:r>
              <a:rPr lang="en-US" sz="1800" dirty="0"/>
              <a:t>Check the box of the item(s) you wish to perform an action on, and open the </a:t>
            </a:r>
            <a:r>
              <a:rPr lang="en-US" sz="1800" b="1" dirty="0"/>
              <a:t>Actions for Selected Favorites </a:t>
            </a:r>
            <a:r>
              <a:rPr lang="en-US" sz="1800" dirty="0"/>
              <a:t>dropdown. From here, you can </a:t>
            </a:r>
            <a:r>
              <a:rPr lang="en-US" sz="1800" b="1" dirty="0"/>
              <a:t>Add to Cart</a:t>
            </a:r>
            <a:r>
              <a:rPr lang="en-US" sz="1800" dirty="0"/>
              <a:t>, </a:t>
            </a:r>
            <a:r>
              <a:rPr lang="en-US" sz="1800" b="1" dirty="0"/>
              <a:t>Edit</a:t>
            </a:r>
            <a:r>
              <a:rPr lang="en-US" sz="1800" dirty="0"/>
              <a:t>, </a:t>
            </a:r>
            <a:r>
              <a:rPr lang="en-US" sz="1800" b="1" dirty="0"/>
              <a:t>Move</a:t>
            </a:r>
            <a:r>
              <a:rPr lang="en-US" sz="1800" dirty="0"/>
              <a:t>, </a:t>
            </a:r>
            <a:r>
              <a:rPr lang="en-US" sz="1800" b="1" dirty="0"/>
              <a:t>Copy</a:t>
            </a:r>
            <a:r>
              <a:rPr lang="en-US" sz="1800" dirty="0"/>
              <a:t>, or </a:t>
            </a:r>
            <a:r>
              <a:rPr lang="en-US" sz="1800" b="1" dirty="0"/>
              <a:t>Delete</a:t>
            </a:r>
            <a:r>
              <a:rPr lang="en-US" sz="1800" dirty="0"/>
              <a:t>.</a:t>
            </a:r>
          </a:p>
          <a:p>
            <a:pPr marL="457200" indent="-457200">
              <a:buAutoNum type="arabicPeriod"/>
            </a:pPr>
            <a:r>
              <a:rPr lang="en-US" sz="1800" dirty="0"/>
              <a:t>Select </a:t>
            </a:r>
            <a:r>
              <a:rPr lang="en-US" sz="1800" b="1" dirty="0"/>
              <a:t>View Form </a:t>
            </a:r>
            <a:r>
              <a:rPr lang="en-US" sz="1800" dirty="0"/>
              <a:t>to make any changes to the item (i.e. update price, quantity, etc.) then select </a:t>
            </a:r>
            <a:r>
              <a:rPr lang="en-US" sz="1800" b="1" dirty="0"/>
              <a:t>Save </a:t>
            </a:r>
            <a:r>
              <a:rPr lang="en-US" sz="1800" dirty="0"/>
              <a:t>and </a:t>
            </a:r>
            <a:r>
              <a:rPr lang="en-US" sz="1800" b="1" dirty="0"/>
              <a:t>Go </a:t>
            </a:r>
            <a:r>
              <a:rPr lang="en-US" sz="1800" dirty="0"/>
              <a:t>from the available actions within the form.</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Rectangle 2"/>
          <p:cNvSpPr>
            <a:spLocks noChangeArrowheads="1"/>
          </p:cNvSpPr>
          <p:nvPr/>
        </p:nvSpPr>
        <p:spPr bwMode="auto">
          <a:xfrm flipV="1">
            <a:off x="1097280" y="3395045"/>
            <a:ext cx="113893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 y="2457973"/>
            <a:ext cx="11822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1237727" y="1007643"/>
            <a:ext cx="6628018" cy="1145983"/>
            <a:chOff x="543728" y="1101342"/>
            <a:chExt cx="5523702" cy="955047"/>
          </a:xfrm>
        </p:grpSpPr>
        <p:pic>
          <p:nvPicPr>
            <p:cNvPr id="16" name="Picture 1" descr="cid:image002.png@01D29CD4.DFEFF310"/>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25414" t="435" r="486" b="81924"/>
            <a:stretch>
              <a:fillRect/>
            </a:stretch>
          </p:blipFill>
          <p:spPr bwMode="auto">
            <a:xfrm>
              <a:off x="543728" y="1101342"/>
              <a:ext cx="5523702" cy="95504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1046889" y="1831186"/>
              <a:ext cx="287213" cy="1447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994" y="4915938"/>
            <a:ext cx="7263660" cy="1749934"/>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78978" t="29559" b="12299"/>
          <a:stretch/>
        </p:blipFill>
        <p:spPr>
          <a:xfrm>
            <a:off x="7534393" y="4759930"/>
            <a:ext cx="1218798" cy="1082367"/>
          </a:xfrm>
          <a:prstGeom prst="rect">
            <a:avLst/>
          </a:prstGeom>
          <a:noFill/>
          <a:ln>
            <a:solidFill>
              <a:srgbClr val="0070C0"/>
            </a:solidFill>
          </a:ln>
        </p:spPr>
      </p:pic>
      <p:cxnSp>
        <p:nvCxnSpPr>
          <p:cNvPr id="14" name="Straight Arrow Connector 13"/>
          <p:cNvCxnSpPr/>
          <p:nvPr/>
        </p:nvCxnSpPr>
        <p:spPr>
          <a:xfrm flipV="1">
            <a:off x="7245100" y="4893442"/>
            <a:ext cx="302461" cy="4929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374423" y="5932161"/>
            <a:ext cx="329623" cy="1664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124569" y="1619240"/>
            <a:ext cx="357587" cy="369332"/>
          </a:xfrm>
          <a:prstGeom prst="rect">
            <a:avLst/>
          </a:prstGeom>
          <a:noFill/>
        </p:spPr>
        <p:txBody>
          <a:bodyPr wrap="square" rtlCol="0">
            <a:spAutoFit/>
          </a:bodyPr>
          <a:lstStyle/>
          <a:p>
            <a:r>
              <a:rPr lang="en-US" dirty="0">
                <a:solidFill>
                  <a:srgbClr val="FF0000"/>
                </a:solidFill>
              </a:rPr>
              <a:t>1.</a:t>
            </a:r>
          </a:p>
        </p:txBody>
      </p:sp>
      <p:sp>
        <p:nvSpPr>
          <p:cNvPr id="20" name="TextBox 19"/>
          <p:cNvSpPr txBox="1"/>
          <p:nvPr/>
        </p:nvSpPr>
        <p:spPr>
          <a:xfrm>
            <a:off x="6060262" y="5668344"/>
            <a:ext cx="357587" cy="369332"/>
          </a:xfrm>
          <a:prstGeom prst="rect">
            <a:avLst/>
          </a:prstGeom>
          <a:noFill/>
        </p:spPr>
        <p:txBody>
          <a:bodyPr wrap="square" rtlCol="0">
            <a:spAutoFit/>
          </a:bodyPr>
          <a:lstStyle/>
          <a:p>
            <a:r>
              <a:rPr lang="en-US" dirty="0">
                <a:solidFill>
                  <a:srgbClr val="FF0000"/>
                </a:solidFill>
              </a:rPr>
              <a:t>3.</a:t>
            </a:r>
          </a:p>
        </p:txBody>
      </p:sp>
      <p:cxnSp>
        <p:nvCxnSpPr>
          <p:cNvPr id="21" name="Straight Arrow Connector 20"/>
          <p:cNvCxnSpPr/>
          <p:nvPr/>
        </p:nvCxnSpPr>
        <p:spPr>
          <a:xfrm flipH="1" flipV="1">
            <a:off x="7357075" y="5922104"/>
            <a:ext cx="259897" cy="1217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930939" y="5157252"/>
            <a:ext cx="357587" cy="369332"/>
          </a:xfrm>
          <a:prstGeom prst="rect">
            <a:avLst/>
          </a:prstGeom>
          <a:noFill/>
        </p:spPr>
        <p:txBody>
          <a:bodyPr wrap="square" rtlCol="0">
            <a:spAutoFit/>
          </a:bodyPr>
          <a:lstStyle/>
          <a:p>
            <a:r>
              <a:rPr lang="en-US" dirty="0">
                <a:solidFill>
                  <a:srgbClr val="FF0000"/>
                </a:solidFill>
              </a:rPr>
              <a:t>2.</a:t>
            </a:r>
          </a:p>
        </p:txBody>
      </p:sp>
    </p:spTree>
    <p:extLst>
      <p:ext uri="{BB962C8B-B14F-4D97-AF65-F5344CB8AC3E}">
        <p14:creationId xmlns:p14="http://schemas.microsoft.com/office/powerpoint/2010/main" val="1329748529"/>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036169" y="6515045"/>
            <a:ext cx="1248508" cy="246221"/>
          </a:xfrm>
          <a:prstGeom prst="rect">
            <a:avLst/>
          </a:prstGeom>
          <a:noFill/>
        </p:spPr>
        <p:txBody>
          <a:bodyPr wrap="square" rtlCol="0">
            <a:spAutoFit/>
          </a:bodyPr>
          <a:lstStyle/>
          <a:p>
            <a:r>
              <a:rPr lang="en-US" sz="1000" dirty="0" smtClean="0">
                <a:solidFill>
                  <a:schemeClr val="accent1">
                    <a:lumMod val="60000"/>
                    <a:lumOff val="40000"/>
                  </a:schemeClr>
                </a:solidFill>
              </a:rPr>
              <a:t>2/10/21</a:t>
            </a:r>
            <a:endParaRPr lang="en-US" sz="1000" dirty="0">
              <a:solidFill>
                <a:schemeClr val="accent1">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250446"/>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r>
              <a:rPr lang="en-US" sz="4000" b="1" dirty="0">
                <a:solidFill>
                  <a:schemeClr val="accent1"/>
                </a:solidFill>
                <a:latin typeface="Arial" charset="0"/>
                <a:cs typeface="Arial" charset="0"/>
              </a:rPr>
              <a:t> </a:t>
            </a:r>
            <a:r>
              <a:rPr lang="en-US" sz="3200" b="1" dirty="0">
                <a:solidFill>
                  <a:schemeClr val="accent1"/>
                </a:solidFill>
                <a:latin typeface="Arial" charset="0"/>
                <a:cs typeface="Arial" charset="0"/>
              </a:rPr>
              <a:t>Department</a:t>
            </a:r>
            <a:r>
              <a:rPr lang="en-US" sz="4000" b="1" dirty="0">
                <a:solidFill>
                  <a:schemeClr val="accent1"/>
                </a:solidFill>
                <a:latin typeface="Arial" charset="0"/>
                <a:cs typeface="Arial" charset="0"/>
              </a:rPr>
              <a:t> </a:t>
            </a:r>
            <a:r>
              <a:rPr lang="en-US" sz="3200" b="1" dirty="0">
                <a:solidFill>
                  <a:schemeClr val="accent1"/>
                </a:solidFill>
                <a:latin typeface="Arial" charset="0"/>
                <a:cs typeface="Arial" charset="0"/>
              </a:rPr>
              <a:t>Buyers</a:t>
            </a:r>
          </a:p>
        </p:txBody>
      </p:sp>
      <p:graphicFrame>
        <p:nvGraphicFramePr>
          <p:cNvPr id="3" name="Table 2"/>
          <p:cNvGraphicFramePr>
            <a:graphicFrameLocks noGrp="1"/>
          </p:cNvGraphicFramePr>
          <p:nvPr>
            <p:extLst>
              <p:ext uri="{D42A27DB-BD31-4B8C-83A1-F6EECF244321}">
                <p14:modId xmlns:p14="http://schemas.microsoft.com/office/powerpoint/2010/main" val="2194097785"/>
              </p:ext>
            </p:extLst>
          </p:nvPr>
        </p:nvGraphicFramePr>
        <p:xfrm>
          <a:off x="6516284" y="1404715"/>
          <a:ext cx="2170516" cy="2024285"/>
        </p:xfrm>
        <a:graphic>
          <a:graphicData uri="http://schemas.openxmlformats.org/drawingml/2006/table">
            <a:tbl>
              <a:tblPr firstRow="1" bandRow="1">
                <a:tableStyleId>{B301B821-A1FF-4177-AEE7-76D212191A09}</a:tableStyleId>
              </a:tblPr>
              <a:tblGrid>
                <a:gridCol w="1241778">
                  <a:extLst>
                    <a:ext uri="{9D8B030D-6E8A-4147-A177-3AD203B41FA5}">
                      <a16:colId xmlns:a16="http://schemas.microsoft.com/office/drawing/2014/main" val="20000"/>
                    </a:ext>
                  </a:extLst>
                </a:gridCol>
                <a:gridCol w="928738">
                  <a:extLst>
                    <a:ext uri="{9D8B030D-6E8A-4147-A177-3AD203B41FA5}">
                      <a16:colId xmlns:a16="http://schemas.microsoft.com/office/drawing/2014/main" val="20001"/>
                    </a:ext>
                  </a:extLst>
                </a:gridCol>
              </a:tblGrid>
              <a:tr h="266021">
                <a:tc>
                  <a:txBody>
                    <a:bodyPr/>
                    <a:lstStyle/>
                    <a:p>
                      <a:r>
                        <a:rPr lang="en-US" sz="1100" dirty="0"/>
                        <a:t>Buyer</a:t>
                      </a:r>
                      <a:r>
                        <a:rPr lang="en-US" sz="1100" baseline="0" dirty="0"/>
                        <a:t> Name</a:t>
                      </a:r>
                      <a:endParaRPr lang="en-US" sz="1100" dirty="0"/>
                    </a:p>
                  </a:txBody>
                  <a:tcPr marL="73590" marR="73590" marT="36795" marB="36795"/>
                </a:tc>
                <a:tc>
                  <a:txBody>
                    <a:bodyPr/>
                    <a:lstStyle/>
                    <a:p>
                      <a:r>
                        <a:rPr lang="en-US" sz="1100" dirty="0"/>
                        <a:t>Phone Ext.</a:t>
                      </a:r>
                    </a:p>
                  </a:txBody>
                  <a:tcPr marL="73590" marR="73590" marT="36795" marB="36795"/>
                </a:tc>
                <a:extLst>
                  <a:ext uri="{0D108BD9-81ED-4DB2-BD59-A6C34878D82A}">
                    <a16:rowId xmlns:a16="http://schemas.microsoft.com/office/drawing/2014/main" val="10000"/>
                  </a:ext>
                </a:extLst>
              </a:tr>
              <a:tr h="293044">
                <a:tc>
                  <a:txBody>
                    <a:bodyPr/>
                    <a:lstStyle/>
                    <a:p>
                      <a:r>
                        <a:rPr lang="en-US" sz="1100" dirty="0"/>
                        <a:t>Armando Munoz</a:t>
                      </a:r>
                    </a:p>
                  </a:txBody>
                  <a:tcPr marL="73590" marR="73590" marT="36795" marB="36795"/>
                </a:tc>
                <a:tc>
                  <a:txBody>
                    <a:bodyPr/>
                    <a:lstStyle/>
                    <a:p>
                      <a:r>
                        <a:rPr lang="en-US" sz="1100" dirty="0"/>
                        <a:t>x2631</a:t>
                      </a:r>
                    </a:p>
                  </a:txBody>
                  <a:tcPr marL="73590" marR="73590" marT="36795" marB="36795"/>
                </a:tc>
                <a:extLst>
                  <a:ext uri="{0D108BD9-81ED-4DB2-BD59-A6C34878D82A}">
                    <a16:rowId xmlns:a16="http://schemas.microsoft.com/office/drawing/2014/main" val="10001"/>
                  </a:ext>
                </a:extLst>
              </a:tr>
              <a:tr h="293044">
                <a:tc>
                  <a:txBody>
                    <a:bodyPr/>
                    <a:lstStyle/>
                    <a:p>
                      <a:r>
                        <a:rPr lang="en-US" sz="1100" dirty="0"/>
                        <a:t>Elisa Brink</a:t>
                      </a:r>
                    </a:p>
                  </a:txBody>
                  <a:tcPr marL="73590" marR="73590" marT="36795" marB="36795"/>
                </a:tc>
                <a:tc>
                  <a:txBody>
                    <a:bodyPr/>
                    <a:lstStyle/>
                    <a:p>
                      <a:r>
                        <a:rPr lang="en-US" sz="1100" dirty="0"/>
                        <a:t>x4997</a:t>
                      </a:r>
                    </a:p>
                  </a:txBody>
                  <a:tcPr marL="73590" marR="73590" marT="36795" marB="36795"/>
                </a:tc>
                <a:extLst>
                  <a:ext uri="{0D108BD9-81ED-4DB2-BD59-A6C34878D82A}">
                    <a16:rowId xmlns:a16="http://schemas.microsoft.com/office/drawing/2014/main" val="10002"/>
                  </a:ext>
                </a:extLst>
              </a:tr>
              <a:tr h="293044">
                <a:tc>
                  <a:txBody>
                    <a:bodyPr/>
                    <a:lstStyle/>
                    <a:p>
                      <a:r>
                        <a:rPr lang="en-US" sz="1100" dirty="0"/>
                        <a:t>Chris Sierra</a:t>
                      </a:r>
                    </a:p>
                  </a:txBody>
                  <a:tcPr marL="73590" marR="73590" marT="36795" marB="36795"/>
                </a:tc>
                <a:tc>
                  <a:txBody>
                    <a:bodyPr/>
                    <a:lstStyle/>
                    <a:p>
                      <a:r>
                        <a:rPr lang="en-US" sz="1100" dirty="0"/>
                        <a:t>x4673</a:t>
                      </a:r>
                    </a:p>
                  </a:txBody>
                  <a:tcPr marL="73590" marR="73590" marT="36795" marB="36795"/>
                </a:tc>
                <a:extLst>
                  <a:ext uri="{0D108BD9-81ED-4DB2-BD59-A6C34878D82A}">
                    <a16:rowId xmlns:a16="http://schemas.microsoft.com/office/drawing/2014/main" val="10003"/>
                  </a:ext>
                </a:extLst>
              </a:tr>
              <a:tr h="293044">
                <a:tc>
                  <a:txBody>
                    <a:bodyPr/>
                    <a:lstStyle/>
                    <a:p>
                      <a:r>
                        <a:rPr lang="en-US" sz="1100" dirty="0"/>
                        <a:t>Phyllis Burton</a:t>
                      </a:r>
                    </a:p>
                  </a:txBody>
                  <a:tcPr marL="73590" marR="73590" marT="36795" marB="36795"/>
                </a:tc>
                <a:tc>
                  <a:txBody>
                    <a:bodyPr/>
                    <a:lstStyle/>
                    <a:p>
                      <a:r>
                        <a:rPr lang="en-US" sz="1100" dirty="0"/>
                        <a:t>x8429</a:t>
                      </a:r>
                    </a:p>
                  </a:txBody>
                  <a:tcPr marL="73590" marR="73590" marT="36795" marB="36795"/>
                </a:tc>
                <a:extLst>
                  <a:ext uri="{0D108BD9-81ED-4DB2-BD59-A6C34878D82A}">
                    <a16:rowId xmlns:a16="http://schemas.microsoft.com/office/drawing/2014/main" val="10004"/>
                  </a:ext>
                </a:extLst>
              </a:tr>
              <a:tr h="293044">
                <a:tc>
                  <a:txBody>
                    <a:bodyPr/>
                    <a:lstStyle/>
                    <a:p>
                      <a:r>
                        <a:rPr lang="en-US" sz="1100" dirty="0"/>
                        <a:t>Rachel</a:t>
                      </a:r>
                      <a:r>
                        <a:rPr lang="en-US" sz="1100" baseline="0" dirty="0"/>
                        <a:t> Fisher</a:t>
                      </a:r>
                      <a:endParaRPr lang="en-US" sz="1100" dirty="0"/>
                    </a:p>
                  </a:txBody>
                  <a:tcPr marL="73590" marR="73590" marT="36795" marB="36795"/>
                </a:tc>
                <a:tc>
                  <a:txBody>
                    <a:bodyPr/>
                    <a:lstStyle/>
                    <a:p>
                      <a:r>
                        <a:rPr lang="en-US" sz="1100" dirty="0"/>
                        <a:t>x8429</a:t>
                      </a:r>
                    </a:p>
                  </a:txBody>
                  <a:tcPr marL="73590" marR="73590" marT="36795" marB="36795"/>
                </a:tc>
                <a:extLst>
                  <a:ext uri="{0D108BD9-81ED-4DB2-BD59-A6C34878D82A}">
                    <a16:rowId xmlns:a16="http://schemas.microsoft.com/office/drawing/2014/main" val="10005"/>
                  </a:ext>
                </a:extLst>
              </a:tr>
              <a:tr h="293044">
                <a:tc>
                  <a:txBody>
                    <a:bodyPr/>
                    <a:lstStyle/>
                    <a:p>
                      <a:r>
                        <a:rPr lang="en-US" sz="1100" dirty="0"/>
                        <a:t>Rudy Zepeda</a:t>
                      </a:r>
                    </a:p>
                  </a:txBody>
                  <a:tcPr marL="73590" marR="73590" marT="36795" marB="36795"/>
                </a:tc>
                <a:tc>
                  <a:txBody>
                    <a:bodyPr/>
                    <a:lstStyle/>
                    <a:p>
                      <a:r>
                        <a:rPr lang="en-US" sz="1100" dirty="0"/>
                        <a:t>x2578</a:t>
                      </a:r>
                    </a:p>
                  </a:txBody>
                  <a:tcPr marL="73590" marR="73590" marT="36795" marB="36795"/>
                </a:tc>
                <a:extLst>
                  <a:ext uri="{0D108BD9-81ED-4DB2-BD59-A6C34878D82A}">
                    <a16:rowId xmlns:a16="http://schemas.microsoft.com/office/drawing/2014/main" val="10006"/>
                  </a:ext>
                </a:extLst>
              </a:tr>
            </a:tbl>
          </a:graphicData>
        </a:graphic>
      </p:graphicFrame>
      <p:graphicFrame>
        <p:nvGraphicFramePr>
          <p:cNvPr id="7" name="Content Placeholder 10">
            <a:extLst>
              <a:ext uri="{FF2B5EF4-FFF2-40B4-BE49-F238E27FC236}">
                <a16:creationId xmlns:a16="http://schemas.microsoft.com/office/drawing/2014/main" id="{BB9DBB90-24ED-45B9-B028-314819D7C539}"/>
              </a:ext>
            </a:extLst>
          </p:cNvPr>
          <p:cNvGraphicFramePr>
            <a:graphicFrameLocks noGrp="1"/>
          </p:cNvGraphicFramePr>
          <p:nvPr>
            <p:ph idx="1"/>
            <p:extLst>
              <p:ext uri="{D42A27DB-BD31-4B8C-83A1-F6EECF244321}">
                <p14:modId xmlns:p14="http://schemas.microsoft.com/office/powerpoint/2010/main" val="4000885794"/>
              </p:ext>
            </p:extLst>
          </p:nvPr>
        </p:nvGraphicFramePr>
        <p:xfrm>
          <a:off x="154995" y="1154117"/>
          <a:ext cx="5929716" cy="5453445"/>
        </p:xfrm>
        <a:graphic>
          <a:graphicData uri="http://schemas.openxmlformats.org/drawingml/2006/table">
            <a:tbl>
              <a:tblPr firstRow="1" firstCol="1" bandRow="1">
                <a:tableStyleId>{BC89EF96-8CEA-46FF-86C4-4CE0E7609802}</a:tableStyleId>
              </a:tblPr>
              <a:tblGrid>
                <a:gridCol w="3389716">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tblGrid>
              <a:tr h="221933">
                <a:tc>
                  <a:txBody>
                    <a:bodyPr/>
                    <a:lstStyle/>
                    <a:p>
                      <a:pPr marL="0" marR="0">
                        <a:lnSpc>
                          <a:spcPct val="107000"/>
                        </a:lnSpc>
                        <a:spcBef>
                          <a:spcPts val="0"/>
                        </a:spcBef>
                        <a:spcAft>
                          <a:spcPts val="0"/>
                        </a:spcAft>
                      </a:pPr>
                      <a:r>
                        <a:rPr lang="en-US" sz="1050" dirty="0">
                          <a:solidFill>
                            <a:schemeClr val="bg1"/>
                          </a:solidFill>
                          <a:effectLst/>
                          <a:latin typeface="Arial" panose="020B0604020202020204" pitchFamily="34" charset="0"/>
                          <a:cs typeface="Arial" panose="020B0604020202020204" pitchFamily="34" charset="0"/>
                        </a:rPr>
                        <a:t>Division/Department</a:t>
                      </a:r>
                      <a:endParaRPr lang="en-US"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solidFill>
                      <a:schemeClr val="accent1"/>
                    </a:solidFill>
                  </a:tcPr>
                </a:tc>
                <a:tc>
                  <a:txBody>
                    <a:bodyPr/>
                    <a:lstStyle/>
                    <a:p>
                      <a:pPr marL="0" marR="0">
                        <a:lnSpc>
                          <a:spcPct val="107000"/>
                        </a:lnSpc>
                        <a:spcBef>
                          <a:spcPts val="0"/>
                        </a:spcBef>
                        <a:spcAft>
                          <a:spcPts val="0"/>
                        </a:spcAft>
                      </a:pPr>
                      <a:r>
                        <a:rPr lang="en-US" sz="1050" dirty="0">
                          <a:solidFill>
                            <a:schemeClr val="bg1"/>
                          </a:solidFill>
                          <a:effectLst/>
                          <a:latin typeface="Arial" panose="020B0604020202020204" pitchFamily="34" charset="0"/>
                          <a:cs typeface="Arial" panose="020B0604020202020204" pitchFamily="34" charset="0"/>
                        </a:rPr>
                        <a:t>Primary</a:t>
                      </a:r>
                      <a:endParaRPr lang="en-US"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solidFill>
                      <a:schemeClr val="accent1"/>
                    </a:solidFill>
                  </a:tcPr>
                </a:tc>
                <a:extLst>
                  <a:ext uri="{0D108BD9-81ED-4DB2-BD59-A6C34878D82A}">
                    <a16:rowId xmlns:a16="http://schemas.microsoft.com/office/drawing/2014/main" val="10000"/>
                  </a:ext>
                </a:extLst>
              </a:tr>
              <a:tr h="213982">
                <a:tc>
                  <a:txBody>
                    <a:bodyPr/>
                    <a:lstStyle/>
                    <a:p>
                      <a:pPr marL="0" marR="0">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Team Lead</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b="1" dirty="0">
                          <a:effectLst/>
                          <a:latin typeface="Arial" panose="020B0604020202020204" pitchFamily="34" charset="0"/>
                          <a:cs typeface="Arial" panose="020B0604020202020204" pitchFamily="34" charset="0"/>
                        </a:rPr>
                        <a:t>Genelle Vinci</a:t>
                      </a:r>
                      <a:endParaRPr lang="en-US" sz="1050" b="1"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extLst>
                  <a:ext uri="{0D108BD9-81ED-4DB2-BD59-A6C34878D82A}">
                    <a16:rowId xmlns:a16="http://schemas.microsoft.com/office/drawing/2014/main" val="10001"/>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ASIC</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Armando Munoz</a:t>
                      </a:r>
                    </a:p>
                  </a:txBody>
                  <a:tcPr marL="58761" marR="58761" marT="0" marB="0" anchor="ctr"/>
                </a:tc>
                <a:extLst>
                  <a:ext uri="{0D108BD9-81ED-4DB2-BD59-A6C34878D82A}">
                    <a16:rowId xmlns:a16="http://schemas.microsoft.com/office/drawing/2014/main" val="10002"/>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Athenaeum</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Rudy Zepeda</a:t>
                      </a:r>
                    </a:p>
                  </a:txBody>
                  <a:tcPr marL="58761" marR="58761" marT="0" marB="0" anchor="ctr"/>
                </a:tc>
                <a:extLst>
                  <a:ext uri="{0D108BD9-81ED-4DB2-BD59-A6C34878D82A}">
                    <a16:rowId xmlns:a16="http://schemas.microsoft.com/office/drawing/2014/main" val="10003"/>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Biology</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04"/>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CACR</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Rachel Fisher</a:t>
                      </a:r>
                    </a:p>
                  </a:txBody>
                  <a:tcPr marL="58761" marR="58761" marT="0" marB="0" anchor="ctr"/>
                </a:tc>
                <a:extLst>
                  <a:ext uri="{0D108BD9-81ED-4DB2-BD59-A6C34878D82A}">
                    <a16:rowId xmlns:a16="http://schemas.microsoft.com/office/drawing/2014/main" val="10005"/>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CCE</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Rachel Fisher</a:t>
                      </a:r>
                    </a:p>
                  </a:txBody>
                  <a:tcPr marL="58761" marR="58761" marT="0" marB="0" anchor="ctr"/>
                </a:tc>
                <a:extLst>
                  <a:ext uri="{0D108BD9-81ED-4DB2-BD59-A6C34878D82A}">
                    <a16:rowId xmlns:a16="http://schemas.microsoft.com/office/drawing/2014/main" val="10006"/>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DIR</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Elisa Brink</a:t>
                      </a:r>
                    </a:p>
                  </a:txBody>
                  <a:tcPr marL="58761" marR="58761" marT="0" marB="0" anchor="ctr"/>
                </a:tc>
                <a:extLst>
                  <a:ext uri="{0D108BD9-81ED-4DB2-BD59-A6C34878D82A}">
                    <a16:rowId xmlns:a16="http://schemas.microsoft.com/office/drawing/2014/main" val="10007"/>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EAS</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Armando Munoz</a:t>
                      </a:r>
                    </a:p>
                  </a:txBody>
                  <a:tcPr marL="58761" marR="58761" marT="0" marB="0" anchor="ctr"/>
                </a:tc>
                <a:extLst>
                  <a:ext uri="{0D108BD9-81ED-4DB2-BD59-A6C34878D82A}">
                    <a16:rowId xmlns:a16="http://schemas.microsoft.com/office/drawing/2014/main" val="10008"/>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Facilities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09"/>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GPS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Rudy Zepeda</a:t>
                      </a:r>
                    </a:p>
                  </a:txBody>
                  <a:tcPr marL="58761" marR="58761" marT="0" marB="0" anchor="ctr"/>
                </a:tc>
                <a:extLst>
                  <a:ext uri="{0D108BD9-81ED-4DB2-BD59-A6C34878D82A}">
                    <a16:rowId xmlns:a16="http://schemas.microsoft.com/office/drawing/2014/main" val="10010"/>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HR</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Rachel Fisher</a:t>
                      </a:r>
                    </a:p>
                  </a:txBody>
                  <a:tcPr marL="58761" marR="58761" marT="0" marB="0" anchor="ctr"/>
                </a:tc>
                <a:extLst>
                  <a:ext uri="{0D108BD9-81ED-4DB2-BD59-A6C34878D82A}">
                    <a16:rowId xmlns:a16="http://schemas.microsoft.com/office/drawing/2014/main" val="10011"/>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HSS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Armando Munoz</a:t>
                      </a:r>
                    </a:p>
                  </a:txBody>
                  <a:tcPr marL="58761" marR="58761" marT="0" marB="0" anchor="ctr"/>
                </a:tc>
                <a:extLst>
                  <a:ext uri="{0D108BD9-81ED-4DB2-BD59-A6C34878D82A}">
                    <a16:rowId xmlns:a16="http://schemas.microsoft.com/office/drawing/2014/main" val="10012"/>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IMSS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Rudy Zepeda</a:t>
                      </a:r>
                    </a:p>
                  </a:txBody>
                  <a:tcPr marL="58761" marR="58761" marT="0" marB="0" anchor="ctr"/>
                </a:tc>
                <a:extLst>
                  <a:ext uri="{0D108BD9-81ED-4DB2-BD59-A6C34878D82A}">
                    <a16:rowId xmlns:a16="http://schemas.microsoft.com/office/drawing/2014/main" val="10013"/>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Library</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Armando Munoz</a:t>
                      </a:r>
                    </a:p>
                  </a:txBody>
                  <a:tcPr marL="58761" marR="58761" marT="0" marB="0" anchor="ctr"/>
                </a:tc>
                <a:extLst>
                  <a:ext uri="{0D108BD9-81ED-4DB2-BD59-A6C34878D82A}">
                    <a16:rowId xmlns:a16="http://schemas.microsoft.com/office/drawing/2014/main" val="10014"/>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LIGO</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Eric Garcia</a:t>
                      </a:r>
                    </a:p>
                  </a:txBody>
                  <a:tcPr marL="58761" marR="58761" marT="0" marB="0" anchor="ctr"/>
                </a:tc>
                <a:extLst>
                  <a:ext uri="{0D108BD9-81ED-4DB2-BD59-A6C34878D82A}">
                    <a16:rowId xmlns:a16="http://schemas.microsoft.com/office/drawing/2014/main" val="10015"/>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PMA</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Elisa Brink</a:t>
                      </a:r>
                    </a:p>
                  </a:txBody>
                  <a:tcPr marL="58761" marR="58761" marT="0" marB="0" anchor="ctr"/>
                </a:tc>
                <a:extLst>
                  <a:ext uri="{0D108BD9-81ED-4DB2-BD59-A6C34878D82A}">
                    <a16:rowId xmlns:a16="http://schemas.microsoft.com/office/drawing/2014/main" val="10016"/>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President</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17"/>
                  </a:ext>
                </a:extLst>
              </a:tr>
              <a:tr h="237723">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Provost</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Phyllis Burton</a:t>
                      </a:r>
                    </a:p>
                  </a:txBody>
                  <a:tcPr marL="58761" marR="58761" marT="0" marB="0" anchor="ctr"/>
                </a:tc>
                <a:extLst>
                  <a:ext uri="{0D108BD9-81ED-4DB2-BD59-A6C34878D82A}">
                    <a16:rowId xmlns:a16="http://schemas.microsoft.com/office/drawing/2014/main" val="10018"/>
                  </a:ext>
                </a:extLst>
              </a:tr>
              <a:tr h="213982">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SAS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19"/>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Strategy Implementation Group</a:t>
                      </a: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20"/>
                  </a:ext>
                </a:extLst>
              </a:tr>
              <a:tr h="198724">
                <a:tc>
                  <a:txBody>
                    <a:bodyPr/>
                    <a:lstStyle/>
                    <a:p>
                      <a:pPr marL="0" marR="0">
                        <a:lnSpc>
                          <a:spcPct val="107000"/>
                        </a:lnSpc>
                        <a:spcBef>
                          <a:spcPts val="0"/>
                        </a:spcBef>
                        <a:spcAft>
                          <a:spcPts val="0"/>
                        </a:spcAft>
                      </a:pPr>
                      <a:r>
                        <a:rPr lang="en-US" sz="1050" b="0" dirty="0">
                          <a:effectLst/>
                          <a:latin typeface="Arial" panose="020B0604020202020204" pitchFamily="34" charset="0"/>
                          <a:cs typeface="Arial" panose="020B0604020202020204" pitchFamily="34" charset="0"/>
                        </a:rPr>
                        <a:t>Student Affairs</a:t>
                      </a:r>
                      <a:endParaRPr lang="en-US" sz="1050" b="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effectLst/>
                          <a:latin typeface="Arial" panose="020B0604020202020204" pitchFamily="34" charset="0"/>
                          <a:ea typeface="Calibri" panose="020F0502020204030204" pitchFamily="34" charset="0"/>
                          <a:cs typeface="Arial" panose="020B0604020202020204" pitchFamily="34" charset="0"/>
                        </a:rPr>
                        <a:t>Chris Sierra</a:t>
                      </a:r>
                    </a:p>
                  </a:txBody>
                  <a:tcPr marL="58761" marR="58761" marT="0" marB="0" anchor="ctr"/>
                </a:tc>
                <a:extLst>
                  <a:ext uri="{0D108BD9-81ED-4DB2-BD59-A6C34878D82A}">
                    <a16:rowId xmlns:a16="http://schemas.microsoft.com/office/drawing/2014/main" val="10021"/>
                  </a:ext>
                </a:extLst>
              </a:tr>
              <a:tr h="213982">
                <a:tc>
                  <a:txBody>
                    <a:bodyPr/>
                    <a:lstStyle/>
                    <a:p>
                      <a:pPr marL="0" marR="0">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Other Assignments:</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tc>
                  <a:txBody>
                    <a:bodyPr/>
                    <a:lstStyle/>
                    <a:p>
                      <a:pPr marL="0" marR="0">
                        <a:lnSpc>
                          <a:spcPct val="107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58761" marR="58761" marT="0" marB="0" anchor="ctr"/>
                </a:tc>
                <a:extLst>
                  <a:ext uri="{0D108BD9-81ED-4DB2-BD59-A6C34878D82A}">
                    <a16:rowId xmlns:a16="http://schemas.microsoft.com/office/drawing/2014/main" val="10022"/>
                  </a:ext>
                </a:extLst>
              </a:tr>
              <a:tr h="221933">
                <a:tc>
                  <a:txBody>
                    <a:bodyPr/>
                    <a:lstStyle/>
                    <a:p>
                      <a:pPr marL="0" marR="0">
                        <a:lnSpc>
                          <a:spcPct val="107000"/>
                        </a:lnSpc>
                        <a:spcBef>
                          <a:spcPts val="0"/>
                        </a:spcBef>
                        <a:spcAft>
                          <a:spcPts val="0"/>
                        </a:spcAft>
                      </a:pPr>
                      <a:r>
                        <a:rPr lang="en-US" sz="1050" b="0" dirty="0">
                          <a:effectLst/>
                          <a:latin typeface="Arial" panose="020B0604020202020204" pitchFamily="34" charset="0"/>
                          <a:ea typeface="Calibri" panose="020F0502020204030204" pitchFamily="34" charset="0"/>
                          <a:cs typeface="Arial" panose="020B0604020202020204" pitchFamily="34" charset="0"/>
                        </a:rPr>
                        <a:t>Consulting Agreements</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Elisa Brink, Rachel Fisher, Chris Sierra</a:t>
                      </a:r>
                    </a:p>
                  </a:txBody>
                  <a:tcPr marL="58761" marR="58761" marT="0" marB="0" anchor="ctr"/>
                </a:tc>
                <a:extLst>
                  <a:ext uri="{0D108BD9-81ED-4DB2-BD59-A6C34878D82A}">
                    <a16:rowId xmlns:a16="http://schemas.microsoft.com/office/drawing/2014/main" val="10023"/>
                  </a:ext>
                </a:extLst>
              </a:tr>
              <a:tr h="21398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b="0" dirty="0">
                          <a:effectLst/>
                          <a:latin typeface="Arial" panose="020B0604020202020204" pitchFamily="34" charset="0"/>
                          <a:ea typeface="Calibri" panose="020F0502020204030204" pitchFamily="34" charset="0"/>
                          <a:cs typeface="Arial" panose="020B0604020202020204" pitchFamily="34" charset="0"/>
                        </a:rPr>
                        <a:t>MPA’s &amp; RFP’s </a:t>
                      </a:r>
                    </a:p>
                  </a:txBody>
                  <a:tcPr marL="58761" marR="58761" marT="0" marB="0" anchor="ctr"/>
                </a:tc>
                <a:tc>
                  <a:txBody>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Elisa Brink, Rachel Fisher</a:t>
                      </a:r>
                    </a:p>
                  </a:txBody>
                  <a:tcPr marL="58761" marR="58761" marT="0" marB="0" anchor="ctr"/>
                </a:tc>
                <a:extLst>
                  <a:ext uri="{0D108BD9-81ED-4DB2-BD59-A6C34878D82A}">
                    <a16:rowId xmlns:a16="http://schemas.microsoft.com/office/drawing/2014/main" val="1002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Welcome to TechMart! </a:t>
            </a:r>
            <a:br>
              <a:rPr lang="en-US" sz="3200" b="1" dirty="0">
                <a:solidFill>
                  <a:schemeClr val="accent1"/>
                </a:solidFill>
                <a:latin typeface="Arial" charset="0"/>
                <a:cs typeface="Arial" charset="0"/>
              </a:rPr>
            </a:br>
            <a:r>
              <a:rPr lang="en-US" sz="3200" b="1" dirty="0">
                <a:solidFill>
                  <a:schemeClr val="accent1"/>
                </a:solidFill>
                <a:latin typeface="Arial" charset="0"/>
                <a:cs typeface="Arial" charset="0"/>
              </a:rPr>
              <a:t>Now, let’s make this personal…</a:t>
            </a:r>
          </a:p>
        </p:txBody>
      </p:sp>
      <p:sp>
        <p:nvSpPr>
          <p:cNvPr id="3" name="Content Placeholder 2"/>
          <p:cNvSpPr>
            <a:spLocks noGrp="1"/>
          </p:cNvSpPr>
          <p:nvPr>
            <p:ph idx="1"/>
          </p:nvPr>
        </p:nvSpPr>
        <p:spPr>
          <a:xfrm>
            <a:off x="457200" y="1507921"/>
            <a:ext cx="8229600" cy="4525963"/>
          </a:xfrm>
        </p:spPr>
        <p:txBody>
          <a:bodyPr/>
          <a:lstStyle/>
          <a:p>
            <a:pPr marL="0" indent="0">
              <a:buNone/>
            </a:pPr>
            <a:r>
              <a:rPr lang="en-US" sz="2400" dirty="0"/>
              <a:t>In TechMart, you can edit and customize your profile to meet your specific needs. In your profile, you can create Default PTA’s, view your Purchasing Limit, check Financial Approvers, customize Email Notifications, etc.</a:t>
            </a:r>
          </a:p>
          <a:p>
            <a:endParaRPr lang="en-US" sz="2400" dirty="0">
              <a:solidFill>
                <a:srgbClr val="696B73"/>
              </a:solidFill>
              <a:latin typeface="Arial" charset="0"/>
              <a:cs typeface="Arial" charset="0"/>
            </a:endParaRPr>
          </a:p>
          <a:p>
            <a:endParaRPr lang="en-US" sz="2400" dirty="0"/>
          </a:p>
        </p:txBody>
      </p:sp>
      <p:pic>
        <p:nvPicPr>
          <p:cNvPr id="10" name="Picture 9">
            <a:extLst>
              <a:ext uri="{FF2B5EF4-FFF2-40B4-BE49-F238E27FC236}">
                <a16:creationId xmlns:a16="http://schemas.microsoft.com/office/drawing/2014/main" id="{590BAC57-5715-4457-948B-A9B13BFBEF28}"/>
              </a:ext>
            </a:extLst>
          </p:cNvPr>
          <p:cNvPicPr>
            <a:picLocks noChangeAspect="1"/>
          </p:cNvPicPr>
          <p:nvPr/>
        </p:nvPicPr>
        <p:blipFill>
          <a:blip r:embed="rId4"/>
          <a:stretch>
            <a:fillRect/>
          </a:stretch>
        </p:blipFill>
        <p:spPr>
          <a:xfrm>
            <a:off x="382614" y="3322040"/>
            <a:ext cx="5060535" cy="3184845"/>
          </a:xfrm>
          <a:prstGeom prst="rect">
            <a:avLst/>
          </a:prstGeom>
        </p:spPr>
      </p:pic>
      <p:cxnSp>
        <p:nvCxnSpPr>
          <p:cNvPr id="12" name="Straight Arrow Connector 11">
            <a:extLst>
              <a:ext uri="{FF2B5EF4-FFF2-40B4-BE49-F238E27FC236}">
                <a16:creationId xmlns:a16="http://schemas.microsoft.com/office/drawing/2014/main" id="{05FEBA66-514C-4BEE-B68D-5DC116C0C8CF}"/>
              </a:ext>
            </a:extLst>
          </p:cNvPr>
          <p:cNvCxnSpPr>
            <a:cxnSpLocks/>
          </p:cNvCxnSpPr>
          <p:nvPr/>
        </p:nvCxnSpPr>
        <p:spPr>
          <a:xfrm flipH="1">
            <a:off x="1319752" y="4373668"/>
            <a:ext cx="159313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3656D615-4066-4BA8-AEA0-F73349008AD5}"/>
              </a:ext>
            </a:extLst>
          </p:cNvPr>
          <p:cNvPicPr>
            <a:picLocks noChangeAspect="1"/>
          </p:cNvPicPr>
          <p:nvPr/>
        </p:nvPicPr>
        <p:blipFill>
          <a:blip r:embed="rId5"/>
          <a:stretch>
            <a:fillRect/>
          </a:stretch>
        </p:blipFill>
        <p:spPr>
          <a:xfrm>
            <a:off x="5636962" y="3176833"/>
            <a:ext cx="2187286" cy="3330052"/>
          </a:xfrm>
          <a:prstGeom prst="rect">
            <a:avLst/>
          </a:prstGeom>
        </p:spPr>
      </p:pic>
    </p:spTree>
    <p:extLst>
      <p:ext uri="{BB962C8B-B14F-4D97-AF65-F5344CB8AC3E}">
        <p14:creationId xmlns:p14="http://schemas.microsoft.com/office/powerpoint/2010/main" val="328371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457200" y="35111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b="1" dirty="0">
                <a:solidFill>
                  <a:schemeClr val="accent1"/>
                </a:solidFill>
                <a:latin typeface="Arial" charset="0"/>
                <a:cs typeface="Arial" charset="0"/>
              </a:rPr>
              <a:t> Profile Settings: Notification Preferences</a:t>
            </a:r>
          </a:p>
        </p:txBody>
      </p:sp>
      <p:sp>
        <p:nvSpPr>
          <p:cNvPr id="3" name="Content Placeholder 2"/>
          <p:cNvSpPr>
            <a:spLocks noGrp="1"/>
          </p:cNvSpPr>
          <p:nvPr>
            <p:ph idx="1"/>
          </p:nvPr>
        </p:nvSpPr>
        <p:spPr>
          <a:xfrm>
            <a:off x="457200" y="983575"/>
            <a:ext cx="8229600" cy="4525963"/>
          </a:xfrm>
        </p:spPr>
        <p:txBody>
          <a:bodyPr/>
          <a:lstStyle/>
          <a:p>
            <a:pPr marL="457200" indent="-457200">
              <a:buFont typeface="+mj-lt"/>
              <a:buAutoNum type="arabicPeriod"/>
            </a:pPr>
            <a:r>
              <a:rPr lang="en-US" sz="2400" dirty="0"/>
              <a:t>Go to </a:t>
            </a:r>
            <a:r>
              <a:rPr lang="en-US" sz="2400" b="1" dirty="0"/>
              <a:t>Notification Preferences </a:t>
            </a:r>
            <a:r>
              <a:rPr lang="en-US" sz="2400" dirty="0"/>
              <a:t>and select the section you want to edit (i.e.</a:t>
            </a:r>
            <a:r>
              <a:rPr lang="en-US" sz="2400" b="1" dirty="0"/>
              <a:t> </a:t>
            </a:r>
            <a:r>
              <a:rPr lang="en-US" sz="2400" dirty="0"/>
              <a:t>Shopping Carts &amp; Requisitions)</a:t>
            </a:r>
          </a:p>
          <a:p>
            <a:pPr marL="457200" indent="-457200">
              <a:buFont typeface="+mj-lt"/>
              <a:buAutoNum type="arabicPeriod"/>
            </a:pPr>
            <a:r>
              <a:rPr lang="en-US" sz="2400" dirty="0"/>
              <a:t>Click </a:t>
            </a:r>
            <a:r>
              <a:rPr lang="en-US" sz="2400" b="1" dirty="0"/>
              <a:t>Edit Section</a:t>
            </a:r>
          </a:p>
          <a:p>
            <a:pPr marL="457200" indent="-457200">
              <a:buFont typeface="+mj-lt"/>
              <a:buAutoNum type="arabicPeriod"/>
            </a:pPr>
            <a:r>
              <a:rPr lang="en-US" sz="2400" dirty="0"/>
              <a:t>Change preferences to your specific needs</a:t>
            </a:r>
          </a:p>
          <a:p>
            <a:pPr marL="457200" indent="-457200">
              <a:buFont typeface="+mj-lt"/>
              <a:buAutoNum type="arabicPeriod"/>
            </a:pPr>
            <a:r>
              <a:rPr lang="en-US" sz="2400" dirty="0"/>
              <a:t>Save Changes</a:t>
            </a:r>
          </a:p>
          <a:p>
            <a:pPr marL="457200" indent="-457200">
              <a:buFont typeface="+mj-lt"/>
              <a:buAutoNum type="arabicPeriod"/>
            </a:pPr>
            <a:endParaRPr lang="en-US" sz="2100" dirty="0">
              <a:solidFill>
                <a:srgbClr val="696B73"/>
              </a:solidFill>
              <a:latin typeface="Arial" charset="0"/>
              <a:cs typeface="Arial" charset="0"/>
            </a:endParaRPr>
          </a:p>
          <a:p>
            <a:pPr marL="457200" indent="-457200">
              <a:buFont typeface="+mj-lt"/>
              <a:buAutoNum type="arabicPeriod"/>
            </a:pPr>
            <a:endParaRPr lang="en-US" sz="2100" dirty="0"/>
          </a:p>
        </p:txBody>
      </p:sp>
      <p:grpSp>
        <p:nvGrpSpPr>
          <p:cNvPr id="2" name="Group 1"/>
          <p:cNvGrpSpPr/>
          <p:nvPr/>
        </p:nvGrpSpPr>
        <p:grpSpPr>
          <a:xfrm>
            <a:off x="48484" y="3345563"/>
            <a:ext cx="8418590" cy="3177302"/>
            <a:chOff x="48484" y="3345563"/>
            <a:chExt cx="8418590" cy="3177302"/>
          </a:xfrm>
        </p:grpSpPr>
        <p:pic>
          <p:nvPicPr>
            <p:cNvPr id="7" name="Picture 6"/>
            <p:cNvPicPr/>
            <p:nvPr/>
          </p:nvPicPr>
          <p:blipFill rotWithShape="1">
            <a:blip r:embed="rId4"/>
            <a:srcRect l="245" t="5407" r="12510" b="42665"/>
            <a:stretch/>
          </p:blipFill>
          <p:spPr bwMode="auto">
            <a:xfrm>
              <a:off x="477520" y="3345563"/>
              <a:ext cx="7630160" cy="3177302"/>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flipV="1">
              <a:off x="7731760" y="4262120"/>
              <a:ext cx="375920" cy="1955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31092" y="5799574"/>
              <a:ext cx="371548" cy="1846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107680" y="4262120"/>
              <a:ext cx="359394" cy="369332"/>
            </a:xfrm>
            <a:prstGeom prst="rect">
              <a:avLst/>
            </a:prstGeom>
            <a:noFill/>
          </p:spPr>
          <p:txBody>
            <a:bodyPr wrap="none" rtlCol="0">
              <a:spAutoFit/>
            </a:bodyPr>
            <a:lstStyle/>
            <a:p>
              <a:r>
                <a:rPr lang="en-US" dirty="0">
                  <a:solidFill>
                    <a:srgbClr val="FF0000"/>
                  </a:solidFill>
                </a:rPr>
                <a:t>2.</a:t>
              </a:r>
            </a:p>
          </p:txBody>
        </p:sp>
        <p:sp>
          <p:nvSpPr>
            <p:cNvPr id="16" name="TextBox 15"/>
            <p:cNvSpPr txBox="1"/>
            <p:nvPr/>
          </p:nvSpPr>
          <p:spPr>
            <a:xfrm>
              <a:off x="48484" y="5506264"/>
              <a:ext cx="359394" cy="369332"/>
            </a:xfrm>
            <a:prstGeom prst="rect">
              <a:avLst/>
            </a:prstGeom>
            <a:noFill/>
          </p:spPr>
          <p:txBody>
            <a:bodyPr wrap="none" rtlCol="0">
              <a:spAutoFit/>
            </a:bodyPr>
            <a:lstStyle/>
            <a:p>
              <a:r>
                <a:rPr lang="en-US" dirty="0">
                  <a:solidFill>
                    <a:srgbClr val="FF0000"/>
                  </a:solidFill>
                </a:rPr>
                <a:t>1.</a:t>
              </a:r>
            </a:p>
          </p:txBody>
        </p:sp>
        <p:cxnSp>
          <p:nvCxnSpPr>
            <p:cNvPr id="11" name="Straight Arrow Connector 10"/>
            <p:cNvCxnSpPr/>
            <p:nvPr/>
          </p:nvCxnSpPr>
          <p:spPr>
            <a:xfrm flipV="1">
              <a:off x="431092" y="5643107"/>
              <a:ext cx="438296" cy="600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5355215"/>
      </p:ext>
    </p:extLst>
  </p:cSld>
  <p:clrMapOvr>
    <a:masterClrMapping/>
  </p:clrMapOvr>
</p:sld>
</file>

<file path=ppt/theme/theme1.xml><?xml version="1.0" encoding="utf-8"?>
<a:theme xmlns:a="http://schemas.openxmlformats.org/drawingml/2006/main" name="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0.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1.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2.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3.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4.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5.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6.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7.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18.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2.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3.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4.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5.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6.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7.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8.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ppt/theme/themeOverride9.xml><?xml version="1.0" encoding="utf-8"?>
<a:themeOverride xmlns:a="http://schemas.openxmlformats.org/drawingml/2006/main">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themeOverride>
</file>

<file path=docProps/app.xml><?xml version="1.0" encoding="utf-8"?>
<Properties xmlns="http://schemas.openxmlformats.org/officeDocument/2006/extended-properties" xmlns:vt="http://schemas.openxmlformats.org/officeDocument/2006/docPropsVTypes">
  <Template/>
  <TotalTime>8842</TotalTime>
  <Words>4384</Words>
  <Application>Microsoft Office PowerPoint</Application>
  <PresentationFormat>On-screen Show (4:3)</PresentationFormat>
  <Paragraphs>779</Paragraphs>
  <Slides>64</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Calibri</vt:lpstr>
      <vt:lpstr>Ebrima</vt:lpstr>
      <vt:lpstr>Times New Roman</vt:lpstr>
      <vt:lpstr>Office Theme</vt:lpstr>
      <vt:lpstr>PowerPoint Presentation</vt:lpstr>
      <vt:lpstr>PowerPoint Presentation</vt:lpstr>
      <vt:lpstr>Important Information to get Started:  Logging into TechMart: Log in to www.access.caltech.edu and click on “TechMart Purchasing” under the “Administrative Services”   TechMart Website: http://procurement.sites.caltech.edu/departments/techmart     TechMart Help Email Address: TechMartHelp@Caltech.edu   TechMart Access Form (if you are requesting access to TechMart):   http://procurement.sites.caltech.edu/departments/purchasing/purchasing-forms Fill out the Access Request Form and send it to your Custodian.  Custodian Listing by Division/Department: http://procurement.sites.caltech.edu/departments/purchasing/purchasing-forms/techmart-custodians-access-request-form   </vt:lpstr>
      <vt:lpstr>TechMart Roles &amp; Responsibilities</vt:lpstr>
      <vt:lpstr>Policies &amp; Procedures </vt:lpstr>
      <vt:lpstr>Policies &amp; Procedures Cont’d http://procurement.sites.caltech.edu/departments/purchasing/purchasing-policies-procedures </vt:lpstr>
      <vt:lpstr> Department Buyers</vt:lpstr>
      <vt:lpstr> Welcome to TechMart!  Now, let’s make this personal…</vt:lpstr>
      <vt:lpstr> Profile Settings: Notification Preferences</vt:lpstr>
      <vt:lpstr> Profile Settings: Notification Preferences</vt:lpstr>
      <vt:lpstr> Profile Settings: Default PTA’s</vt:lpstr>
      <vt:lpstr> Profile Settings: Adding PTA’s</vt:lpstr>
      <vt:lpstr> Profile Settings: Adding PTA’s</vt:lpstr>
      <vt:lpstr> Profile Settings: Viewing Financial Approvers</vt:lpstr>
      <vt:lpstr> Profile Settings: Viewing Purchasing &amp; Approval Limit Values</vt:lpstr>
      <vt:lpstr>Catalog Suppliers</vt:lpstr>
      <vt:lpstr>Catalog Suppliers Cont’d</vt:lpstr>
      <vt:lpstr>Other Ways to Order from Catalog Suppliers</vt:lpstr>
      <vt:lpstr>Shopping in TechMart</vt:lpstr>
      <vt:lpstr>Non-Catalog Suppliers</vt:lpstr>
      <vt:lpstr>Catalog vs. Non-Catalog Orders</vt:lpstr>
      <vt:lpstr>TechMart Forms</vt:lpstr>
      <vt:lpstr>TechMart Forms Cont’d: Custodian Access</vt:lpstr>
      <vt:lpstr>TechMart Forms Cont’d: Unauthorized Orders</vt:lpstr>
      <vt:lpstr>Life Cycle of a TechMart Order</vt:lpstr>
      <vt:lpstr>Life Cycle of a TechMart Order Cont’d</vt:lpstr>
      <vt:lpstr>Ordering from a Non-Catalog Supplier</vt:lpstr>
      <vt:lpstr>Ordering from a Non-Catalog Supplier Cont’d</vt:lpstr>
      <vt:lpstr>Ordering from a Non-Catalog Supplier Cont’d</vt:lpstr>
      <vt:lpstr>Ordering from a Non-Catalog Supplier Cont’d</vt:lpstr>
      <vt:lpstr>Managing Your Shopping Cart</vt:lpstr>
      <vt:lpstr>Managing Your Shopping Cart Cont’d</vt:lpstr>
      <vt:lpstr>View Your Shopping Cart</vt:lpstr>
      <vt:lpstr>Draft Requisition</vt:lpstr>
      <vt:lpstr>Draft Requisition: General </vt:lpstr>
      <vt:lpstr>Draft Requisition: Shipping</vt:lpstr>
      <vt:lpstr>Draft Requisition: Billing &amp; Supplier Info</vt:lpstr>
      <vt:lpstr>Draft Requisition: Internal Info</vt:lpstr>
      <vt:lpstr>Draft Requisition: POETA Codes</vt:lpstr>
      <vt:lpstr>Draft Requisition: Adding Line(s)</vt:lpstr>
      <vt:lpstr>Draft Requisition: Adding Line(s) Cont’d</vt:lpstr>
      <vt:lpstr>Draft Requisition: Place Order</vt:lpstr>
      <vt:lpstr>View Your Orders</vt:lpstr>
      <vt:lpstr>Declining Balance PO Forms</vt:lpstr>
      <vt:lpstr>Declining Balance PO – Form Details</vt:lpstr>
      <vt:lpstr>Declining Balance PO – Form Details Cont’d</vt:lpstr>
      <vt:lpstr>Declining Balance PO – Form Details Cont’d</vt:lpstr>
      <vt:lpstr>Declining Balance PO – Form Details Cont’d</vt:lpstr>
      <vt:lpstr>Declining PO – Blanket </vt:lpstr>
      <vt:lpstr>Declining PO – Blanket </vt:lpstr>
      <vt:lpstr>Declining PO – Blanket </vt:lpstr>
      <vt:lpstr>Declining PO – Blanket </vt:lpstr>
      <vt:lpstr>Declining PO – Independent Contractor Services Agreement </vt:lpstr>
      <vt:lpstr>Changes to Independent Contractors</vt:lpstr>
      <vt:lpstr>Declining PO – Services Agreement </vt:lpstr>
      <vt:lpstr>Declining PO – Services Agreement </vt:lpstr>
      <vt:lpstr>Declining Balance PO Cont’d</vt:lpstr>
      <vt:lpstr>View Your Incomplete Form Requests</vt:lpstr>
      <vt:lpstr>Requisition Status</vt:lpstr>
      <vt:lpstr>What is my Purchase Order Number?</vt:lpstr>
      <vt:lpstr>Adding Favorites</vt:lpstr>
      <vt:lpstr>Adding Favorites Cont’d</vt:lpstr>
      <vt:lpstr>Managing Favorites</vt:lpstr>
      <vt:lpstr>PowerPoint Presentation</vt:lpstr>
    </vt:vector>
  </TitlesOfParts>
  <Company>Caltech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Nakawatase, Briana</dc:creator>
  <cp:lastModifiedBy>Gudino, Lupe</cp:lastModifiedBy>
  <cp:revision>391</cp:revision>
  <dcterms:created xsi:type="dcterms:W3CDTF">2016-09-29T17:53:31Z</dcterms:created>
  <dcterms:modified xsi:type="dcterms:W3CDTF">2021-02-10T21:47:53Z</dcterms:modified>
</cp:coreProperties>
</file>